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6"/>
  </p:notesMasterIdLst>
  <p:sldIdLst>
    <p:sldId id="256" r:id="rId2"/>
    <p:sldId id="257" r:id="rId3"/>
    <p:sldId id="258" r:id="rId4"/>
    <p:sldId id="264" r:id="rId5"/>
    <p:sldId id="265" r:id="rId6"/>
    <p:sldId id="259" r:id="rId7"/>
    <p:sldId id="260" r:id="rId8"/>
    <p:sldId id="261" r:id="rId9"/>
    <p:sldId id="262" r:id="rId10"/>
    <p:sldId id="263" r:id="rId11"/>
    <p:sldId id="267" r:id="rId12"/>
    <p:sldId id="266" r:id="rId13"/>
    <p:sldId id="268" r:id="rId14"/>
    <p:sldId id="269" r:id="rId15"/>
    <p:sldId id="270" r:id="rId16"/>
    <p:sldId id="271" r:id="rId17"/>
    <p:sldId id="272" r:id="rId18"/>
    <p:sldId id="273" r:id="rId19"/>
    <p:sldId id="274" r:id="rId20"/>
    <p:sldId id="275" r:id="rId21"/>
    <p:sldId id="277" r:id="rId22"/>
    <p:sldId id="278" r:id="rId23"/>
    <p:sldId id="279"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75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2A4E6-5B75-42AB-B5A7-0D1ADD6477CE}" type="datetimeFigureOut">
              <a:rPr lang="zh-CN" altLang="en-US" smtClean="0"/>
              <a:t>2019/9/3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770DBF-6A41-4F56-A08D-BB76E8D65163}" type="slidenum">
              <a:rPr lang="zh-CN" altLang="en-US" smtClean="0"/>
              <a:t>‹#›</a:t>
            </a:fld>
            <a:endParaRPr lang="zh-CN" altLang="en-US"/>
          </a:p>
        </p:txBody>
      </p:sp>
    </p:spTree>
    <p:extLst>
      <p:ext uri="{BB962C8B-B14F-4D97-AF65-F5344CB8AC3E}">
        <p14:creationId xmlns:p14="http://schemas.microsoft.com/office/powerpoint/2010/main" val="293576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E770DBF-6A41-4F56-A08D-BB76E8D65163}" type="slidenum">
              <a:rPr lang="zh-CN" altLang="en-US" smtClean="0"/>
              <a:t>1</a:t>
            </a:fld>
            <a:endParaRPr lang="zh-CN" altLang="en-US"/>
          </a:p>
        </p:txBody>
      </p:sp>
    </p:spTree>
    <p:extLst>
      <p:ext uri="{BB962C8B-B14F-4D97-AF65-F5344CB8AC3E}">
        <p14:creationId xmlns:p14="http://schemas.microsoft.com/office/powerpoint/2010/main" val="253685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E770DBF-6A41-4F56-A08D-BB76E8D65163}" type="slidenum">
              <a:rPr lang="zh-CN" altLang="en-US" smtClean="0"/>
              <a:t>10</a:t>
            </a:fld>
            <a:endParaRPr lang="zh-CN" altLang="en-US"/>
          </a:p>
        </p:txBody>
      </p:sp>
    </p:spTree>
    <p:extLst>
      <p:ext uri="{BB962C8B-B14F-4D97-AF65-F5344CB8AC3E}">
        <p14:creationId xmlns:p14="http://schemas.microsoft.com/office/powerpoint/2010/main" val="355356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223758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366116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3604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418677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093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3937670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1048040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379670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892375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222951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738296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349366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325772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193111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018B6B8-3165-4BF5-A394-85A7F1D2CC2F}" type="datetimeFigureOut">
              <a:rPr lang="zh-CN" altLang="en-US" smtClean="0"/>
              <a:t>2019/9/3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381106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F2D7FC-2075-4119-A103-7BBFEA36E5D1}" type="slidenum">
              <a:rPr lang="zh-CN" altLang="en-US" smtClean="0"/>
              <a:t>‹#›</a:t>
            </a:fld>
            <a:endParaRPr lang="zh-CN" altLang="en-US"/>
          </a:p>
        </p:txBody>
      </p:sp>
      <p:sp>
        <p:nvSpPr>
          <p:cNvPr id="5" name="Date Placeholder 4"/>
          <p:cNvSpPr>
            <a:spLocks noGrp="1"/>
          </p:cNvSpPr>
          <p:nvPr>
            <p:ph type="dt" sz="half" idx="10"/>
          </p:nvPr>
        </p:nvSpPr>
        <p:spPr/>
        <p:txBody>
          <a:bodyPr/>
          <a:lstStyle/>
          <a:p>
            <a:fld id="{D018B6B8-3165-4BF5-A394-85A7F1D2CC2F}" type="datetimeFigureOut">
              <a:rPr lang="zh-CN" altLang="en-US" smtClean="0"/>
              <a:t>2019/9/3</a:t>
            </a:fld>
            <a:endParaRPr lang="zh-CN" altLang="en-US"/>
          </a:p>
        </p:txBody>
      </p:sp>
    </p:spTree>
    <p:extLst>
      <p:ext uri="{BB962C8B-B14F-4D97-AF65-F5344CB8AC3E}">
        <p14:creationId xmlns:p14="http://schemas.microsoft.com/office/powerpoint/2010/main" val="2399224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18B6B8-3165-4BF5-A394-85A7F1D2CC2F}" type="datetimeFigureOut">
              <a:rPr lang="zh-CN" altLang="en-US" smtClean="0"/>
              <a:t>2019/9/3</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FF2D7FC-2075-4119-A103-7BBFEA36E5D1}" type="slidenum">
              <a:rPr lang="zh-CN" altLang="en-US" smtClean="0"/>
              <a:t>‹#›</a:t>
            </a:fld>
            <a:endParaRPr lang="zh-CN" altLang="en-US"/>
          </a:p>
        </p:txBody>
      </p:sp>
    </p:spTree>
    <p:extLst>
      <p:ext uri="{BB962C8B-B14F-4D97-AF65-F5344CB8AC3E}">
        <p14:creationId xmlns:p14="http://schemas.microsoft.com/office/powerpoint/2010/main" val="13046980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标题 1">
            <a:extLst>
              <a:ext uri="{FF2B5EF4-FFF2-40B4-BE49-F238E27FC236}">
                <a16:creationId xmlns:a16="http://schemas.microsoft.com/office/drawing/2014/main" id="{E1EA24A8-FC9A-4E90-9208-79543F5DF08D}"/>
              </a:ext>
            </a:extLst>
          </p:cNvPr>
          <p:cNvSpPr>
            <a:spLocks noGrp="1"/>
          </p:cNvSpPr>
          <p:nvPr>
            <p:ph type="ctrTitle"/>
          </p:nvPr>
        </p:nvSpPr>
        <p:spPr>
          <a:xfrm>
            <a:off x="549121" y="254001"/>
            <a:ext cx="5096060" cy="5637212"/>
          </a:xfrm>
        </p:spPr>
        <p:txBody>
          <a:bodyPr anchor="ctr">
            <a:normAutofit/>
          </a:bodyPr>
          <a:lstStyle/>
          <a:p>
            <a:pPr>
              <a:lnSpc>
                <a:spcPct val="90000"/>
              </a:lnSpc>
            </a:pPr>
            <a:r>
              <a:rPr lang="en-US" altLang="zh-CN" sz="4000" dirty="0"/>
              <a:t>Analyst Information Discovery and Interpretation Roles:</a:t>
            </a:r>
            <a:br>
              <a:rPr lang="en-US" altLang="zh-CN" sz="4000" dirty="0"/>
            </a:br>
            <a:r>
              <a:rPr lang="en-US" altLang="zh-CN" sz="4000" dirty="0"/>
              <a:t> A Topic Modeling Approach</a:t>
            </a:r>
            <a:endParaRPr lang="zh-CN" altLang="en-US" sz="4000" dirty="0"/>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副标题 2">
            <a:extLst>
              <a:ext uri="{FF2B5EF4-FFF2-40B4-BE49-F238E27FC236}">
                <a16:creationId xmlns:a16="http://schemas.microsoft.com/office/drawing/2014/main" id="{9B08E336-1ACD-4B6A-A1A5-93A8C35158C1}"/>
              </a:ext>
            </a:extLst>
          </p:cNvPr>
          <p:cNvSpPr>
            <a:spLocks noGrp="1"/>
          </p:cNvSpPr>
          <p:nvPr>
            <p:ph type="subTitle" idx="1"/>
          </p:nvPr>
        </p:nvSpPr>
        <p:spPr>
          <a:xfrm>
            <a:off x="8069571" y="2748289"/>
            <a:ext cx="3602567" cy="1096899"/>
          </a:xfrm>
        </p:spPr>
        <p:txBody>
          <a:bodyPr anchor="ctr">
            <a:normAutofit/>
          </a:bodyPr>
          <a:lstStyle/>
          <a:p>
            <a:pPr algn="l"/>
            <a:r>
              <a:rPr lang="en-US" altLang="zh-CN" dirty="0">
                <a:solidFill>
                  <a:srgbClr val="FFFFFF"/>
                </a:solidFill>
              </a:rPr>
              <a:t>Jice Kunfeng Zheng</a:t>
            </a:r>
            <a:endParaRPr lang="zh-CN" altLang="en-US" dirty="0">
              <a:solidFill>
                <a:srgbClr val="FFFFFF"/>
              </a:solidFill>
            </a:endParaRPr>
          </a:p>
        </p:txBody>
      </p:sp>
      <p:sp>
        <p:nvSpPr>
          <p:cNvPr id="18" name="副标题 2">
            <a:extLst>
              <a:ext uri="{FF2B5EF4-FFF2-40B4-BE49-F238E27FC236}">
                <a16:creationId xmlns:a16="http://schemas.microsoft.com/office/drawing/2014/main" id="{BEFE78B5-A454-4759-9B00-429531D9C0F2}"/>
              </a:ext>
            </a:extLst>
          </p:cNvPr>
          <p:cNvSpPr txBox="1">
            <a:spLocks/>
          </p:cNvSpPr>
          <p:nvPr/>
        </p:nvSpPr>
        <p:spPr>
          <a:xfrm>
            <a:off x="769236" y="4565419"/>
            <a:ext cx="3602567" cy="1096899"/>
          </a:xfrm>
          <a:prstGeom prst="rect">
            <a:avLst/>
          </a:prstGeom>
        </p:spPr>
        <p:txBody>
          <a:bodyPr vert="horz" lIns="91440" tIns="45720" rIns="91440" bIns="45720" rtlCol="0" anchor="ctr">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en-US" altLang="zh-CN" dirty="0">
                <a:solidFill>
                  <a:schemeClr val="accent1"/>
                </a:solidFill>
              </a:rPr>
              <a:t>Allen H. Huang, Reuven </a:t>
            </a:r>
            <a:r>
              <a:rPr lang="en-US" altLang="zh-CN" dirty="0" err="1">
                <a:solidFill>
                  <a:schemeClr val="accent1"/>
                </a:solidFill>
              </a:rPr>
              <a:t>Lehavy</a:t>
            </a:r>
            <a:r>
              <a:rPr lang="en-US" altLang="zh-CN" dirty="0">
                <a:solidFill>
                  <a:schemeClr val="accent1"/>
                </a:solidFill>
              </a:rPr>
              <a:t>, Amy Y. Zang, Rong Zheng</a:t>
            </a:r>
            <a:endParaRPr lang="zh-CN" altLang="en-US" dirty="0">
              <a:solidFill>
                <a:schemeClr val="accent1"/>
              </a:solidFill>
            </a:endParaRPr>
          </a:p>
        </p:txBody>
      </p:sp>
    </p:spTree>
    <p:extLst>
      <p:ext uri="{BB962C8B-B14F-4D97-AF65-F5344CB8AC3E}">
        <p14:creationId xmlns:p14="http://schemas.microsoft.com/office/powerpoint/2010/main" val="183648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A46A8C-AAAB-453F-8B4E-9458F141878D}"/>
              </a:ext>
            </a:extLst>
          </p:cNvPr>
          <p:cNvSpPr>
            <a:spLocks noGrp="1"/>
          </p:cNvSpPr>
          <p:nvPr>
            <p:ph type="title"/>
          </p:nvPr>
        </p:nvSpPr>
        <p:spPr/>
        <p:txBody>
          <a:bodyPr/>
          <a:lstStyle/>
          <a:p>
            <a:r>
              <a:rPr lang="en-US" altLang="zh-CN" dirty="0"/>
              <a:t>Example of High Probability Words in Capital Goods</a:t>
            </a:r>
            <a:endParaRPr lang="zh-CN" altLang="en-US" dirty="0"/>
          </a:p>
        </p:txBody>
      </p:sp>
      <p:sp>
        <p:nvSpPr>
          <p:cNvPr id="3" name="内容占位符 2">
            <a:extLst>
              <a:ext uri="{FF2B5EF4-FFF2-40B4-BE49-F238E27FC236}">
                <a16:creationId xmlns:a16="http://schemas.microsoft.com/office/drawing/2014/main" id="{5E742A6D-B090-48CE-A435-D4DF834F59D6}"/>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713BB46F-8886-4D9C-B65B-10974BB01CF7}"/>
              </a:ext>
            </a:extLst>
          </p:cNvPr>
          <p:cNvPicPr>
            <a:picLocks noChangeAspect="1"/>
          </p:cNvPicPr>
          <p:nvPr/>
        </p:nvPicPr>
        <p:blipFill rotWithShape="1">
          <a:blip r:embed="rId3"/>
          <a:srcRect l="27210" t="22917" r="28415" b="38542"/>
          <a:stretch/>
        </p:blipFill>
        <p:spPr>
          <a:xfrm>
            <a:off x="600652" y="1774493"/>
            <a:ext cx="8338485" cy="4073857"/>
          </a:xfrm>
          <a:prstGeom prst="rect">
            <a:avLst/>
          </a:prstGeom>
        </p:spPr>
      </p:pic>
    </p:spTree>
    <p:extLst>
      <p:ext uri="{BB962C8B-B14F-4D97-AF65-F5344CB8AC3E}">
        <p14:creationId xmlns:p14="http://schemas.microsoft.com/office/powerpoint/2010/main" val="943373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3954CA-39D2-4152-807A-54EFF03F50EF}"/>
              </a:ext>
            </a:extLst>
          </p:cNvPr>
          <p:cNvSpPr>
            <a:spLocks noGrp="1"/>
          </p:cNvSpPr>
          <p:nvPr>
            <p:ph type="title"/>
          </p:nvPr>
        </p:nvSpPr>
        <p:spPr/>
        <p:txBody>
          <a:bodyPr/>
          <a:lstStyle/>
          <a:p>
            <a:r>
              <a:rPr lang="en-US" altLang="zh-CN" dirty="0"/>
              <a:t>Sample </a:t>
            </a:r>
            <a:br>
              <a:rPr lang="en-US" altLang="zh-CN" dirty="0"/>
            </a:br>
            <a:r>
              <a:rPr lang="en-US" altLang="zh-CN" dirty="0"/>
              <a:t>Selection</a:t>
            </a:r>
            <a:endParaRPr lang="zh-CN" altLang="en-US" dirty="0"/>
          </a:p>
        </p:txBody>
      </p:sp>
      <p:sp>
        <p:nvSpPr>
          <p:cNvPr id="3" name="内容占位符 2">
            <a:extLst>
              <a:ext uri="{FF2B5EF4-FFF2-40B4-BE49-F238E27FC236}">
                <a16:creationId xmlns:a16="http://schemas.microsoft.com/office/drawing/2014/main" id="{D4B043DB-A54C-4456-A842-F56B80108C0E}"/>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id="{CD4580DA-FEAA-445E-8DFB-A08F66B80DDF}"/>
              </a:ext>
            </a:extLst>
          </p:cNvPr>
          <p:cNvPicPr>
            <a:picLocks noChangeAspect="1"/>
          </p:cNvPicPr>
          <p:nvPr/>
        </p:nvPicPr>
        <p:blipFill rotWithShape="1">
          <a:blip r:embed="rId2"/>
          <a:srcRect l="27148" t="21458" r="50703" b="23056"/>
          <a:stretch/>
        </p:blipFill>
        <p:spPr>
          <a:xfrm>
            <a:off x="2714626" y="83477"/>
            <a:ext cx="4748212" cy="6691045"/>
          </a:xfrm>
          <a:prstGeom prst="rect">
            <a:avLst/>
          </a:prstGeom>
        </p:spPr>
      </p:pic>
    </p:spTree>
    <p:extLst>
      <p:ext uri="{BB962C8B-B14F-4D97-AF65-F5344CB8AC3E}">
        <p14:creationId xmlns:p14="http://schemas.microsoft.com/office/powerpoint/2010/main" val="2470490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2E14E7-B8D0-4B76-B4E7-8624A003C07A}"/>
              </a:ext>
            </a:extLst>
          </p:cNvPr>
          <p:cNvSpPr>
            <a:spLocks noGrp="1"/>
          </p:cNvSpPr>
          <p:nvPr>
            <p:ph type="title"/>
          </p:nvPr>
        </p:nvSpPr>
        <p:spPr/>
        <p:txBody>
          <a:bodyPr/>
          <a:lstStyle/>
          <a:p>
            <a:r>
              <a:rPr lang="en-US" altLang="zh-CN" dirty="0"/>
              <a:t>Comparison between Two LDA Results</a:t>
            </a:r>
            <a:endParaRPr lang="zh-CN" altLang="en-US" dirty="0"/>
          </a:p>
        </p:txBody>
      </p:sp>
      <p:sp>
        <p:nvSpPr>
          <p:cNvPr id="3" name="内容占位符 2">
            <a:extLst>
              <a:ext uri="{FF2B5EF4-FFF2-40B4-BE49-F238E27FC236}">
                <a16:creationId xmlns:a16="http://schemas.microsoft.com/office/drawing/2014/main" id="{A31DD0D0-0BBA-4812-BE85-866A8C0A847A}"/>
              </a:ext>
            </a:extLst>
          </p:cNvPr>
          <p:cNvSpPr>
            <a:spLocks noGrp="1"/>
          </p:cNvSpPr>
          <p:nvPr>
            <p:ph idx="1"/>
          </p:nvPr>
        </p:nvSpPr>
        <p:spPr/>
        <p:txBody>
          <a:bodyPr/>
          <a:lstStyle/>
          <a:p>
            <a:r>
              <a:rPr lang="en-US" altLang="zh-CN" dirty="0"/>
              <a:t>Analyst Reports vs. Conference Calls</a:t>
            </a:r>
          </a:p>
          <a:p>
            <a:pPr lvl="1"/>
            <a:r>
              <a:rPr lang="en-US" altLang="zh-CN" dirty="0"/>
              <a:t>Topic distribution</a:t>
            </a:r>
          </a:p>
          <a:p>
            <a:pPr lvl="1"/>
            <a:r>
              <a:rPr lang="en-US" altLang="zh-CN" dirty="0"/>
              <a:t>Word distribution</a:t>
            </a:r>
          </a:p>
          <a:p>
            <a:r>
              <a:rPr lang="en-US" altLang="zh-CN" b="1" dirty="0"/>
              <a:t>Analysts spend approximately 31% on discovery and 69% on interpretation</a:t>
            </a:r>
          </a:p>
          <a:p>
            <a:endParaRPr lang="en-US" altLang="zh-CN" dirty="0"/>
          </a:p>
          <a:p>
            <a:r>
              <a:rPr lang="en-US" altLang="zh-CN" dirty="0"/>
              <a:t>But are these report valuable to investors? </a:t>
            </a:r>
          </a:p>
          <a:p>
            <a:pPr lvl="1"/>
            <a:r>
              <a:rPr lang="en-US" altLang="zh-CN" dirty="0"/>
              <a:t>Efforts</a:t>
            </a:r>
          </a:p>
          <a:p>
            <a:pPr lvl="1"/>
            <a:r>
              <a:rPr lang="en-US" altLang="zh-CN" dirty="0"/>
              <a:t>Expertise</a:t>
            </a:r>
          </a:p>
          <a:p>
            <a:pPr lvl="1"/>
            <a:r>
              <a:rPr lang="en-US" altLang="zh-CN" dirty="0"/>
              <a:t>Knowledge of the firm and industry</a:t>
            </a:r>
          </a:p>
          <a:p>
            <a:pPr lvl="1"/>
            <a:endParaRPr lang="en-US" altLang="zh-CN" dirty="0"/>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312629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A8CE07-1D16-4EB0-A9E7-6E8B57343832}"/>
              </a:ext>
            </a:extLst>
          </p:cNvPr>
          <p:cNvSpPr>
            <a:spLocks noGrp="1"/>
          </p:cNvSpPr>
          <p:nvPr>
            <p:ph type="title"/>
          </p:nvPr>
        </p:nvSpPr>
        <p:spPr/>
        <p:txBody>
          <a:bodyPr/>
          <a:lstStyle/>
          <a:p>
            <a:r>
              <a:rPr lang="en-US" altLang="zh-CN" dirty="0"/>
              <a:t>Do Investors Value Analyst Information Discovery and Interpretation Roles?</a:t>
            </a:r>
            <a:endParaRPr lang="zh-CN" altLang="en-US" dirty="0"/>
          </a:p>
        </p:txBody>
      </p:sp>
      <p:sp>
        <p:nvSpPr>
          <p:cNvPr id="3" name="内容占位符 2">
            <a:extLst>
              <a:ext uri="{FF2B5EF4-FFF2-40B4-BE49-F238E27FC236}">
                <a16:creationId xmlns:a16="http://schemas.microsoft.com/office/drawing/2014/main" id="{B8F08AC3-04BB-486D-A29F-0E6F0D05C66C}"/>
              </a:ext>
            </a:extLst>
          </p:cNvPr>
          <p:cNvSpPr>
            <a:spLocks noGrp="1"/>
          </p:cNvSpPr>
          <p:nvPr>
            <p:ph idx="1"/>
          </p:nvPr>
        </p:nvSpPr>
        <p:spPr/>
        <p:txBody>
          <a:bodyPr/>
          <a:lstStyle/>
          <a:p>
            <a:r>
              <a:rPr lang="en-US" altLang="zh-CN" dirty="0"/>
              <a:t>Assessment by estimating the regression:</a:t>
            </a:r>
          </a:p>
          <a:p>
            <a:r>
              <a:rPr lang="en-US" altLang="zh-CN" dirty="0"/>
              <a:t>CAR[0, 1] = </a:t>
            </a:r>
            <a:r>
              <a:rPr lang="el-GR" altLang="zh-CN" dirty="0"/>
              <a:t>α</a:t>
            </a:r>
            <a:r>
              <a:rPr lang="el-GR" altLang="zh-CN" baseline="-25000" dirty="0"/>
              <a:t>1</a:t>
            </a:r>
            <a:r>
              <a:rPr lang="en-US" altLang="zh-CN" i="1" dirty="0" err="1"/>
              <a:t>Tone_Discovery</a:t>
            </a:r>
            <a:r>
              <a:rPr lang="en-US" altLang="zh-CN" dirty="0"/>
              <a:t>+ </a:t>
            </a:r>
            <a:r>
              <a:rPr lang="el-GR" altLang="zh-CN" dirty="0"/>
              <a:t>β</a:t>
            </a:r>
            <a:r>
              <a:rPr lang="el-GR" altLang="zh-CN" baseline="-25000" dirty="0"/>
              <a:t>1</a:t>
            </a:r>
            <a:r>
              <a:rPr lang="en-US" altLang="zh-CN" i="1" dirty="0" err="1"/>
              <a:t>Tone_Interpret</a:t>
            </a:r>
            <a:r>
              <a:rPr lang="en-US" altLang="zh-CN" i="1" dirty="0"/>
              <a:t> </a:t>
            </a:r>
            <a:r>
              <a:rPr lang="en-US" altLang="zh-CN" dirty="0"/>
              <a:t>+ </a:t>
            </a:r>
            <a:r>
              <a:rPr lang="el-GR" altLang="zh-CN" dirty="0"/>
              <a:t>γ</a:t>
            </a:r>
            <a:r>
              <a:rPr lang="el-GR" altLang="zh-CN" baseline="-25000" dirty="0"/>
              <a:t>1</a:t>
            </a:r>
            <a:r>
              <a:rPr lang="en-US" altLang="zh-CN" i="1" dirty="0" err="1"/>
              <a:t>Tone_CC</a:t>
            </a:r>
            <a:r>
              <a:rPr lang="en-US" altLang="zh-CN" i="1" dirty="0"/>
              <a:t> </a:t>
            </a:r>
            <a:r>
              <a:rPr lang="en-US" altLang="zh-CN" dirty="0"/>
              <a:t>+</a:t>
            </a:r>
            <a:r>
              <a:rPr lang="en-US" altLang="zh-CN" i="1" dirty="0"/>
              <a:t>Controls</a:t>
            </a:r>
            <a:r>
              <a:rPr lang="en-US" altLang="zh-CN" dirty="0"/>
              <a:t>+ </a:t>
            </a:r>
            <a:r>
              <a:rPr lang="el-GR" altLang="zh-CN" dirty="0"/>
              <a:t>ε</a:t>
            </a:r>
            <a:endParaRPr lang="en-US" altLang="zh-CN" dirty="0"/>
          </a:p>
          <a:p>
            <a:endParaRPr lang="en-US" altLang="zh-CN" dirty="0"/>
          </a:p>
          <a:p>
            <a:r>
              <a:rPr lang="en-US" altLang="zh-CN" dirty="0"/>
              <a:t>CAR[0, 1], the market reaction, is the cumulative market-adjusted return during [0, 1] relative to the earnings announcement dates.</a:t>
            </a:r>
          </a:p>
          <a:p>
            <a:r>
              <a:rPr lang="en-US" altLang="zh-CN" i="1" dirty="0" err="1"/>
              <a:t>Tone_Discovery</a:t>
            </a:r>
            <a:r>
              <a:rPr lang="en-US" altLang="zh-CN" i="1" dirty="0"/>
              <a:t>: </a:t>
            </a:r>
            <a:r>
              <a:rPr lang="en-US" altLang="zh-CN" dirty="0"/>
              <a:t>Labeled by LDA as not mentioned in conference calls</a:t>
            </a:r>
          </a:p>
          <a:p>
            <a:r>
              <a:rPr lang="en-US" altLang="zh-CN" i="1" dirty="0" err="1"/>
              <a:t>Tone_Interpret</a:t>
            </a:r>
            <a:r>
              <a:rPr lang="en-US" altLang="zh-CN" i="1" dirty="0"/>
              <a:t>: </a:t>
            </a:r>
            <a:r>
              <a:rPr lang="en-US" altLang="zh-CN" dirty="0"/>
              <a:t>Labeled by LDA as mentioned in conference calls</a:t>
            </a:r>
          </a:p>
          <a:p>
            <a:endParaRPr lang="zh-CN" altLang="en-US" dirty="0"/>
          </a:p>
        </p:txBody>
      </p:sp>
    </p:spTree>
    <p:extLst>
      <p:ext uri="{BB962C8B-B14F-4D97-AF65-F5344CB8AC3E}">
        <p14:creationId xmlns:p14="http://schemas.microsoft.com/office/powerpoint/2010/main" val="378046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A8E4A3-780E-470A-9434-96952C920E36}"/>
              </a:ext>
            </a:extLst>
          </p:cNvPr>
          <p:cNvSpPr>
            <a:spLocks noGrp="1"/>
          </p:cNvSpPr>
          <p:nvPr>
            <p:ph type="title"/>
          </p:nvPr>
        </p:nvSpPr>
        <p:spPr/>
        <p:txBody>
          <a:bodyPr>
            <a:normAutofit/>
          </a:bodyPr>
          <a:lstStyle/>
          <a:p>
            <a:r>
              <a:rPr lang="en-US" altLang="zh-CN" sz="3200" dirty="0"/>
              <a:t>Do Investors Value Analyst Information Discovery and Interpretation Roles?</a:t>
            </a:r>
            <a:endParaRPr lang="zh-CN" altLang="en-US" sz="3200" dirty="0"/>
          </a:p>
        </p:txBody>
      </p:sp>
      <p:pic>
        <p:nvPicPr>
          <p:cNvPr id="4" name="内容占位符 3">
            <a:extLst>
              <a:ext uri="{FF2B5EF4-FFF2-40B4-BE49-F238E27FC236}">
                <a16:creationId xmlns:a16="http://schemas.microsoft.com/office/drawing/2014/main" id="{E2E39FF2-1E2A-459E-A88C-0ECE5BEDC934}"/>
              </a:ext>
            </a:extLst>
          </p:cNvPr>
          <p:cNvPicPr>
            <a:picLocks noGrp="1" noChangeAspect="1"/>
          </p:cNvPicPr>
          <p:nvPr>
            <p:ph idx="1"/>
          </p:nvPr>
        </p:nvPicPr>
        <p:blipFill rotWithShape="1">
          <a:blip r:embed="rId2"/>
          <a:srcRect l="26683" t="20654" r="27627" b="26708"/>
          <a:stretch/>
        </p:blipFill>
        <p:spPr>
          <a:xfrm>
            <a:off x="623888" y="1749971"/>
            <a:ext cx="7272338" cy="4712741"/>
          </a:xfrm>
          <a:prstGeom prst="rect">
            <a:avLst/>
          </a:prstGeom>
        </p:spPr>
      </p:pic>
    </p:spTree>
    <p:extLst>
      <p:ext uri="{BB962C8B-B14F-4D97-AF65-F5344CB8AC3E}">
        <p14:creationId xmlns:p14="http://schemas.microsoft.com/office/powerpoint/2010/main" val="3472549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F21FC-97F4-439F-9FCF-CC11B5174CD9}"/>
              </a:ext>
            </a:extLst>
          </p:cNvPr>
          <p:cNvSpPr>
            <a:spLocks noGrp="1"/>
          </p:cNvSpPr>
          <p:nvPr>
            <p:ph type="title"/>
          </p:nvPr>
        </p:nvSpPr>
        <p:spPr/>
        <p:txBody>
          <a:bodyPr/>
          <a:lstStyle/>
          <a:p>
            <a:r>
              <a:rPr lang="en-US" altLang="zh-CN" dirty="0"/>
              <a:t>Do Investors Value Analyst Information Discovery and Interpretation Roles?</a:t>
            </a:r>
            <a:endParaRPr lang="zh-CN" altLang="en-US" dirty="0"/>
          </a:p>
        </p:txBody>
      </p:sp>
      <p:sp>
        <p:nvSpPr>
          <p:cNvPr id="3" name="内容占位符 2">
            <a:extLst>
              <a:ext uri="{FF2B5EF4-FFF2-40B4-BE49-F238E27FC236}">
                <a16:creationId xmlns:a16="http://schemas.microsoft.com/office/drawing/2014/main" id="{132CC72E-84F1-4E44-85DE-0FB0E29AC32A}"/>
              </a:ext>
            </a:extLst>
          </p:cNvPr>
          <p:cNvSpPr>
            <a:spLocks noGrp="1"/>
          </p:cNvSpPr>
          <p:nvPr>
            <p:ph idx="1"/>
          </p:nvPr>
        </p:nvSpPr>
        <p:spPr/>
        <p:txBody>
          <a:bodyPr/>
          <a:lstStyle/>
          <a:p>
            <a:r>
              <a:rPr lang="en-US" altLang="zh-CN" i="1" dirty="0" err="1"/>
              <a:t>Tone_Discovery</a:t>
            </a:r>
            <a:r>
              <a:rPr lang="en-US" altLang="zh-CN" i="1" dirty="0"/>
              <a:t>: </a:t>
            </a:r>
            <a:r>
              <a:rPr lang="en-US" altLang="zh-CN" dirty="0"/>
              <a:t>0.188</a:t>
            </a:r>
          </a:p>
          <a:p>
            <a:r>
              <a:rPr lang="en-US" altLang="zh-CN" i="1" dirty="0" err="1"/>
              <a:t>Tone_Interpret</a:t>
            </a:r>
            <a:r>
              <a:rPr lang="en-US" altLang="zh-CN" i="1" dirty="0"/>
              <a:t>: </a:t>
            </a:r>
            <a:r>
              <a:rPr lang="en-US" altLang="zh-CN" dirty="0"/>
              <a:t>0.217</a:t>
            </a:r>
          </a:p>
          <a:p>
            <a:r>
              <a:rPr lang="en-US" altLang="zh-CN" i="1" dirty="0" err="1"/>
              <a:t>Tone_CC</a:t>
            </a:r>
            <a:r>
              <a:rPr lang="en-US" altLang="zh-CN" i="1" dirty="0"/>
              <a:t>: </a:t>
            </a:r>
            <a:r>
              <a:rPr lang="en-US" altLang="zh-CN" dirty="0"/>
              <a:t>0.276</a:t>
            </a:r>
          </a:p>
          <a:p>
            <a:endParaRPr lang="en-US" altLang="zh-CN" dirty="0"/>
          </a:p>
          <a:p>
            <a:r>
              <a:rPr lang="en-US" altLang="zh-CN" dirty="0"/>
              <a:t>Positive numbers mean optimistic</a:t>
            </a:r>
          </a:p>
          <a:p>
            <a:endParaRPr lang="zh-CN" altLang="en-US" dirty="0"/>
          </a:p>
        </p:txBody>
      </p:sp>
    </p:spTree>
    <p:extLst>
      <p:ext uri="{BB962C8B-B14F-4D97-AF65-F5344CB8AC3E}">
        <p14:creationId xmlns:p14="http://schemas.microsoft.com/office/powerpoint/2010/main" val="3274552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800B3E-0FCA-44D5-9334-2948D6899EA7}"/>
              </a:ext>
            </a:extLst>
          </p:cNvPr>
          <p:cNvSpPr>
            <a:spLocks noGrp="1"/>
          </p:cNvSpPr>
          <p:nvPr>
            <p:ph type="title"/>
          </p:nvPr>
        </p:nvSpPr>
        <p:spPr/>
        <p:txBody>
          <a:bodyPr/>
          <a:lstStyle/>
          <a:p>
            <a:r>
              <a:rPr lang="en-US" altLang="zh-CN" dirty="0"/>
              <a:t>Do Investors Value Analyst Information Discovery and Interpretation Roles?</a:t>
            </a:r>
            <a:endParaRPr lang="zh-CN" altLang="en-US" dirty="0"/>
          </a:p>
        </p:txBody>
      </p:sp>
      <p:sp>
        <p:nvSpPr>
          <p:cNvPr id="3" name="内容占位符 2">
            <a:extLst>
              <a:ext uri="{FF2B5EF4-FFF2-40B4-BE49-F238E27FC236}">
                <a16:creationId xmlns:a16="http://schemas.microsoft.com/office/drawing/2014/main" id="{9A440ECD-DD89-4B14-90A5-B13973604FFB}"/>
              </a:ext>
            </a:extLst>
          </p:cNvPr>
          <p:cNvSpPr>
            <a:spLocks noGrp="1"/>
          </p:cNvSpPr>
          <p:nvPr>
            <p:ph idx="1"/>
          </p:nvPr>
        </p:nvSpPr>
        <p:spPr>
          <a:xfrm>
            <a:off x="4862513" y="1930400"/>
            <a:ext cx="4411489" cy="3880773"/>
          </a:xfrm>
        </p:spPr>
        <p:txBody>
          <a:bodyPr/>
          <a:lstStyle/>
          <a:p>
            <a:r>
              <a:rPr lang="en-US" altLang="zh-CN" dirty="0"/>
              <a:t>From the f-tests, investors value both interpretation and discovery, and they think interpretation immediately after earnings conference calls is more important.</a:t>
            </a:r>
            <a:endParaRPr lang="zh-CN" altLang="en-US" dirty="0"/>
          </a:p>
        </p:txBody>
      </p:sp>
      <p:pic>
        <p:nvPicPr>
          <p:cNvPr id="4" name="图片 3">
            <a:extLst>
              <a:ext uri="{FF2B5EF4-FFF2-40B4-BE49-F238E27FC236}">
                <a16:creationId xmlns:a16="http://schemas.microsoft.com/office/drawing/2014/main" id="{7662FED4-6854-40C9-898E-E2B0E6ED985D}"/>
              </a:ext>
            </a:extLst>
          </p:cNvPr>
          <p:cNvPicPr>
            <a:picLocks noChangeAspect="1"/>
          </p:cNvPicPr>
          <p:nvPr/>
        </p:nvPicPr>
        <p:blipFill rotWithShape="1">
          <a:blip r:embed="rId2"/>
          <a:srcRect l="26524" t="34791" r="50781" b="25069"/>
          <a:stretch/>
        </p:blipFill>
        <p:spPr>
          <a:xfrm>
            <a:off x="467691" y="1871663"/>
            <a:ext cx="4289345" cy="4267199"/>
          </a:xfrm>
          <a:prstGeom prst="rect">
            <a:avLst/>
          </a:prstGeom>
        </p:spPr>
      </p:pic>
    </p:spTree>
    <p:extLst>
      <p:ext uri="{BB962C8B-B14F-4D97-AF65-F5344CB8AC3E}">
        <p14:creationId xmlns:p14="http://schemas.microsoft.com/office/powerpoint/2010/main" val="1673736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3DB268-B5D8-4E7F-8CF2-D6716B863CCB}"/>
              </a:ext>
            </a:extLst>
          </p:cNvPr>
          <p:cNvSpPr>
            <a:spLocks noGrp="1"/>
          </p:cNvSpPr>
          <p:nvPr>
            <p:ph type="title"/>
          </p:nvPr>
        </p:nvSpPr>
        <p:spPr/>
        <p:txBody>
          <a:bodyPr>
            <a:normAutofit fontScale="90000"/>
          </a:bodyPr>
          <a:lstStyle/>
          <a:p>
            <a:r>
              <a:rPr lang="en-US" altLang="zh-CN" dirty="0"/>
              <a:t>What Determines Investors’ Value of Analyst Information Discovery and Interpretation?</a:t>
            </a:r>
            <a:endParaRPr lang="zh-CN" altLang="en-US" dirty="0"/>
          </a:p>
        </p:txBody>
      </p:sp>
      <p:sp>
        <p:nvSpPr>
          <p:cNvPr id="3" name="内容占位符 2">
            <a:extLst>
              <a:ext uri="{FF2B5EF4-FFF2-40B4-BE49-F238E27FC236}">
                <a16:creationId xmlns:a16="http://schemas.microsoft.com/office/drawing/2014/main" id="{2564C211-6549-4B0A-BC3D-CC2A64DB99B4}"/>
              </a:ext>
            </a:extLst>
          </p:cNvPr>
          <p:cNvSpPr>
            <a:spLocks noGrp="1"/>
          </p:cNvSpPr>
          <p:nvPr>
            <p:ph idx="1"/>
          </p:nvPr>
        </p:nvSpPr>
        <p:spPr/>
        <p:txBody>
          <a:bodyPr/>
          <a:lstStyle/>
          <a:p>
            <a:r>
              <a:rPr lang="en-US" altLang="zh-CN" dirty="0"/>
              <a:t> </a:t>
            </a:r>
          </a:p>
          <a:p>
            <a:endParaRPr lang="en-US" altLang="zh-CN" dirty="0"/>
          </a:p>
          <a:p>
            <a:endParaRPr lang="en-US" altLang="zh-CN" dirty="0"/>
          </a:p>
          <a:p>
            <a:endParaRPr lang="en-US" altLang="zh-CN" dirty="0"/>
          </a:p>
          <a:p>
            <a:r>
              <a:rPr lang="en-US" altLang="zh-CN" dirty="0"/>
              <a:t>If managers withhold value-relevant information from investors, investors may place a greater value on the discovery.</a:t>
            </a:r>
            <a:endParaRPr lang="zh-CN" altLang="en-US" dirty="0"/>
          </a:p>
        </p:txBody>
      </p:sp>
      <p:pic>
        <p:nvPicPr>
          <p:cNvPr id="4" name="图片 3">
            <a:extLst>
              <a:ext uri="{FF2B5EF4-FFF2-40B4-BE49-F238E27FC236}">
                <a16:creationId xmlns:a16="http://schemas.microsoft.com/office/drawing/2014/main" id="{83E38ADC-39A4-405B-84B2-15ABDD6883A9}"/>
              </a:ext>
            </a:extLst>
          </p:cNvPr>
          <p:cNvPicPr>
            <a:picLocks noChangeAspect="1"/>
          </p:cNvPicPr>
          <p:nvPr/>
        </p:nvPicPr>
        <p:blipFill rotWithShape="1">
          <a:blip r:embed="rId2"/>
          <a:srcRect l="50312" t="44584" r="28555" b="45833"/>
          <a:stretch/>
        </p:blipFill>
        <p:spPr>
          <a:xfrm>
            <a:off x="1090613" y="2195511"/>
            <a:ext cx="4805362" cy="1225767"/>
          </a:xfrm>
          <a:prstGeom prst="rect">
            <a:avLst/>
          </a:prstGeom>
        </p:spPr>
      </p:pic>
    </p:spTree>
    <p:extLst>
      <p:ext uri="{BB962C8B-B14F-4D97-AF65-F5344CB8AC3E}">
        <p14:creationId xmlns:p14="http://schemas.microsoft.com/office/powerpoint/2010/main" val="325223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EEB60-9645-43C6-B961-241AE22FDF9D}"/>
              </a:ext>
            </a:extLst>
          </p:cNvPr>
          <p:cNvSpPr>
            <a:spLocks noGrp="1"/>
          </p:cNvSpPr>
          <p:nvPr>
            <p:ph type="title"/>
          </p:nvPr>
        </p:nvSpPr>
        <p:spPr/>
        <p:txBody>
          <a:bodyPr>
            <a:normAutofit fontScale="90000"/>
          </a:bodyPr>
          <a:lstStyle/>
          <a:p>
            <a:r>
              <a:rPr lang="en-US" altLang="zh-CN" dirty="0"/>
              <a:t>What Determines Investors’ Value of Analyst Information Discovery and Interpretation?</a:t>
            </a:r>
            <a:endParaRPr lang="zh-CN" altLang="en-US" dirty="0"/>
          </a:p>
        </p:txBody>
      </p:sp>
      <p:pic>
        <p:nvPicPr>
          <p:cNvPr id="4" name="内容占位符 3">
            <a:extLst>
              <a:ext uri="{FF2B5EF4-FFF2-40B4-BE49-F238E27FC236}">
                <a16:creationId xmlns:a16="http://schemas.microsoft.com/office/drawing/2014/main" id="{ED4C811E-7A7B-4D63-9217-1615FAC7ADBA}"/>
              </a:ext>
            </a:extLst>
          </p:cNvPr>
          <p:cNvPicPr>
            <a:picLocks noGrp="1" noChangeAspect="1"/>
          </p:cNvPicPr>
          <p:nvPr>
            <p:ph idx="1"/>
          </p:nvPr>
        </p:nvPicPr>
        <p:blipFill rotWithShape="1">
          <a:blip r:embed="rId2"/>
          <a:srcRect l="26407" t="37219" r="27006" b="18609"/>
          <a:stretch/>
        </p:blipFill>
        <p:spPr>
          <a:xfrm>
            <a:off x="1463148" y="1624011"/>
            <a:ext cx="6528328" cy="3481775"/>
          </a:xfrm>
          <a:prstGeom prst="rect">
            <a:avLst/>
          </a:prstGeom>
        </p:spPr>
      </p:pic>
      <p:sp>
        <p:nvSpPr>
          <p:cNvPr id="6" name="文本框 5">
            <a:extLst>
              <a:ext uri="{FF2B5EF4-FFF2-40B4-BE49-F238E27FC236}">
                <a16:creationId xmlns:a16="http://schemas.microsoft.com/office/drawing/2014/main" id="{1ADAA23D-312C-4F9B-A11D-541370B33A2E}"/>
              </a:ext>
            </a:extLst>
          </p:cNvPr>
          <p:cNvSpPr txBox="1"/>
          <p:nvPr/>
        </p:nvSpPr>
        <p:spPr>
          <a:xfrm>
            <a:off x="1543050" y="4922838"/>
            <a:ext cx="6681788" cy="1815882"/>
          </a:xfrm>
          <a:prstGeom prst="rect">
            <a:avLst/>
          </a:prstGeom>
          <a:noFill/>
        </p:spPr>
        <p:txBody>
          <a:bodyPr wrap="square" rtlCol="0">
            <a:spAutoFit/>
          </a:bodyPr>
          <a:lstStyle/>
          <a:p>
            <a:pPr algn="just"/>
            <a:r>
              <a:rPr lang="en-US" altLang="zh-CN" sz="1400" b="1" i="1" dirty="0"/>
              <a:t>Competition</a:t>
            </a:r>
            <a:r>
              <a:rPr lang="en-US" altLang="zh-CN" sz="1400" dirty="0"/>
              <a:t>: Percentage of competition-related words in CC in the firm’s previous conference call. </a:t>
            </a:r>
          </a:p>
          <a:p>
            <a:pPr algn="just"/>
            <a:r>
              <a:rPr lang="en-US" altLang="zh-CN" sz="1400" b="1" i="1" dirty="0" err="1"/>
              <a:t>LitigRisk</a:t>
            </a:r>
            <a:r>
              <a:rPr lang="en-US" altLang="zh-CN" sz="1400" dirty="0"/>
              <a:t>: The standard deviation of the monthly return of the firm in the 12 months prior to the conference call, </a:t>
            </a:r>
            <a:r>
              <a:rPr lang="en-US" altLang="zh-CN" sz="1400" dirty="0" err="1"/>
              <a:t>winsorized</a:t>
            </a:r>
            <a:r>
              <a:rPr lang="en-US" altLang="zh-CN" sz="1400" dirty="0"/>
              <a:t> at the top and bottom 1%.</a:t>
            </a:r>
          </a:p>
          <a:p>
            <a:pPr algn="just"/>
            <a:r>
              <a:rPr lang="en-US" altLang="zh-CN" sz="1400" b="1" i="1" dirty="0"/>
              <a:t>Uncertain</a:t>
            </a:r>
            <a:r>
              <a:rPr lang="en-US" altLang="zh-CN" sz="1400" dirty="0"/>
              <a:t>: The number of words in CC that are in the uncertainty word list created by Loughran and McDonald (2013), scaled by the total number of words in CC.</a:t>
            </a:r>
          </a:p>
          <a:p>
            <a:pPr algn="just"/>
            <a:r>
              <a:rPr lang="en-US" altLang="zh-CN" sz="1400" b="1" i="1" dirty="0"/>
              <a:t>Qualitative</a:t>
            </a:r>
            <a:r>
              <a:rPr lang="en-US" altLang="zh-CN" sz="1400" dirty="0"/>
              <a:t>: One minus the percentage of sentences that contain “$” or “%.”</a:t>
            </a:r>
            <a:endParaRPr lang="zh-CN" altLang="en-US" sz="1400" dirty="0"/>
          </a:p>
        </p:txBody>
      </p:sp>
    </p:spTree>
    <p:extLst>
      <p:ext uri="{BB962C8B-B14F-4D97-AF65-F5344CB8AC3E}">
        <p14:creationId xmlns:p14="http://schemas.microsoft.com/office/powerpoint/2010/main" val="1101538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AC867B-B5AB-455C-8ADA-2B060B7A1C37}"/>
              </a:ext>
            </a:extLst>
          </p:cNvPr>
          <p:cNvSpPr>
            <a:spLocks noGrp="1"/>
          </p:cNvSpPr>
          <p:nvPr>
            <p:ph type="title"/>
          </p:nvPr>
        </p:nvSpPr>
        <p:spPr/>
        <p:txBody>
          <a:bodyPr/>
          <a:lstStyle/>
          <a:p>
            <a:r>
              <a:rPr lang="en-US" altLang="zh-CN" dirty="0"/>
              <a:t>Do Investors Value Analysts’ Efforts?</a:t>
            </a:r>
            <a:endParaRPr lang="zh-CN" altLang="en-US" dirty="0"/>
          </a:p>
        </p:txBody>
      </p:sp>
      <p:sp>
        <p:nvSpPr>
          <p:cNvPr id="3" name="内容占位符 2">
            <a:extLst>
              <a:ext uri="{FF2B5EF4-FFF2-40B4-BE49-F238E27FC236}">
                <a16:creationId xmlns:a16="http://schemas.microsoft.com/office/drawing/2014/main" id="{B0975709-E42E-4896-BB2C-E3386650D2D6}"/>
              </a:ext>
            </a:extLst>
          </p:cNvPr>
          <p:cNvSpPr>
            <a:spLocks noGrp="1"/>
          </p:cNvSpPr>
          <p:nvPr>
            <p:ph idx="1"/>
          </p:nvPr>
        </p:nvSpPr>
        <p:spPr>
          <a:xfrm>
            <a:off x="615421" y="1488613"/>
            <a:ext cx="8596668" cy="4974100"/>
          </a:xfrm>
        </p:spPr>
        <p:txBody>
          <a:bodyPr>
            <a:normAutofit lnSpcReduction="10000"/>
          </a:bodyPr>
          <a:lstStyle/>
          <a:p>
            <a:r>
              <a:rPr lang="en-US" altLang="zh-CN" dirty="0"/>
              <a:t> </a:t>
            </a:r>
          </a:p>
          <a:p>
            <a:endParaRPr lang="en-US" altLang="zh-CN" dirty="0"/>
          </a:p>
          <a:p>
            <a:endParaRPr lang="en-US" altLang="zh-CN" dirty="0"/>
          </a:p>
          <a:p>
            <a:endParaRPr lang="en-US" altLang="zh-CN" dirty="0"/>
          </a:p>
          <a:p>
            <a:endParaRPr lang="en-US" altLang="zh-CN" dirty="0"/>
          </a:p>
          <a:p>
            <a:endParaRPr lang="en-US" altLang="zh-CN" dirty="0"/>
          </a:p>
          <a:p>
            <a:pPr algn="just"/>
            <a:r>
              <a:rPr lang="en-US" altLang="zh-CN" b="1" i="1" dirty="0"/>
              <a:t>Miss</a:t>
            </a:r>
            <a:r>
              <a:rPr lang="en-US" altLang="zh-CN" dirty="0"/>
              <a:t>: An indicator variable that equals one if the actual EPS is less than the last consensus EPS forecast before the earnings announcement date and zero otherwise</a:t>
            </a:r>
          </a:p>
          <a:p>
            <a:pPr algn="just"/>
            <a:r>
              <a:rPr lang="en-US" altLang="zh-CN" b="1" i="1" dirty="0" err="1"/>
              <a:t>EPS_Surp</a:t>
            </a:r>
            <a:r>
              <a:rPr lang="en-US" altLang="zh-CN" dirty="0"/>
              <a:t>: Earnings surprise, calculated as the actual EPS minus the last consensus EPS forecast before the earnings announcement date</a:t>
            </a:r>
          </a:p>
          <a:p>
            <a:pPr algn="just"/>
            <a:r>
              <a:rPr lang="en-US" altLang="zh-CN" b="1" i="1" dirty="0" err="1"/>
              <a:t>NewLanguage</a:t>
            </a:r>
            <a:r>
              <a:rPr lang="en-US" altLang="zh-CN" dirty="0"/>
              <a:t>: The average of one minus within-topic cosine word similarity between CC and AR in the CC topics</a:t>
            </a:r>
          </a:p>
          <a:p>
            <a:pPr algn="just"/>
            <a:r>
              <a:rPr lang="en-US" altLang="zh-CN" b="1" i="1" dirty="0"/>
              <a:t>Discovery</a:t>
            </a:r>
            <a:r>
              <a:rPr lang="en-US" altLang="zh-CN" dirty="0"/>
              <a:t>: The number of sentences labeled by LDA as non-CC topics in AR scaled by the total number of sentences in AR</a:t>
            </a:r>
            <a:endParaRPr lang="zh-CN" altLang="en-US" dirty="0"/>
          </a:p>
        </p:txBody>
      </p:sp>
      <p:pic>
        <p:nvPicPr>
          <p:cNvPr id="5" name="图片 4">
            <a:extLst>
              <a:ext uri="{FF2B5EF4-FFF2-40B4-BE49-F238E27FC236}">
                <a16:creationId xmlns:a16="http://schemas.microsoft.com/office/drawing/2014/main" id="{1B5AEC49-8146-4149-AB9E-DCBBA9596C03}"/>
              </a:ext>
            </a:extLst>
          </p:cNvPr>
          <p:cNvPicPr>
            <a:picLocks noChangeAspect="1"/>
          </p:cNvPicPr>
          <p:nvPr/>
        </p:nvPicPr>
        <p:blipFill rotWithShape="1">
          <a:blip r:embed="rId2"/>
          <a:srcRect l="49492" t="33681" r="28125" b="47500"/>
          <a:stretch/>
        </p:blipFill>
        <p:spPr>
          <a:xfrm>
            <a:off x="990599" y="1488613"/>
            <a:ext cx="4243387" cy="2006907"/>
          </a:xfrm>
          <a:prstGeom prst="rect">
            <a:avLst/>
          </a:prstGeom>
        </p:spPr>
      </p:pic>
    </p:spTree>
    <p:extLst>
      <p:ext uri="{BB962C8B-B14F-4D97-AF65-F5344CB8AC3E}">
        <p14:creationId xmlns:p14="http://schemas.microsoft.com/office/powerpoint/2010/main" val="240117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A667B7-19B0-473A-8D05-4DC88E98CB40}"/>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E3CCC4A4-8C2C-4222-9527-3A1FE7564A19}"/>
              </a:ext>
            </a:extLst>
          </p:cNvPr>
          <p:cNvSpPr>
            <a:spLocks noGrp="1"/>
          </p:cNvSpPr>
          <p:nvPr>
            <p:ph idx="1"/>
          </p:nvPr>
        </p:nvSpPr>
        <p:spPr/>
        <p:txBody>
          <a:bodyPr/>
          <a:lstStyle/>
          <a:p>
            <a:pPr algn="just"/>
            <a:r>
              <a:rPr lang="en-US" altLang="zh-CN" dirty="0"/>
              <a:t>Corporate information(disclosures)</a:t>
            </a:r>
            <a:r>
              <a:rPr lang="zh-CN" altLang="en-US" dirty="0"/>
              <a:t> </a:t>
            </a:r>
            <a:r>
              <a:rPr lang="en-US" altLang="zh-CN" dirty="0">
                <a:sym typeface="Wingdings" panose="05000000000000000000" pitchFamily="2" charset="2"/>
              </a:rPr>
              <a:t></a:t>
            </a:r>
            <a:r>
              <a:rPr lang="en-US" altLang="zh-CN" dirty="0"/>
              <a:t> Analyst reports </a:t>
            </a:r>
            <a:r>
              <a:rPr lang="en-US" altLang="zh-CN" dirty="0">
                <a:sym typeface="Wingdings" panose="05000000000000000000" pitchFamily="2" charset="2"/>
              </a:rPr>
              <a:t> Investors</a:t>
            </a:r>
          </a:p>
          <a:p>
            <a:pPr algn="just"/>
            <a:r>
              <a:rPr lang="en-US" altLang="zh-CN" dirty="0">
                <a:sym typeface="Wingdings" panose="05000000000000000000" pitchFamily="2" charset="2"/>
              </a:rPr>
              <a:t>Financial analysts play an intermediary role in capital markets. </a:t>
            </a:r>
          </a:p>
          <a:p>
            <a:pPr algn="just"/>
            <a:r>
              <a:rPr lang="en-US" altLang="zh-CN" dirty="0">
                <a:sym typeface="Wingdings" panose="05000000000000000000" pitchFamily="2" charset="2"/>
              </a:rPr>
              <a:t>Reports contain several quantitative summary measures, including earnings forecasts, stock recommendations, target prices, and textual discussion about the company</a:t>
            </a:r>
          </a:p>
          <a:p>
            <a:pPr algn="just"/>
            <a:r>
              <a:rPr lang="en-US" altLang="zh-CN" dirty="0"/>
              <a:t>The textual discussion may cover a wide range of topics, such as the company’s current and future financial performance, recent corporate events, business strategies, management effectiveness, competitive landscape, and macroeconomic environment.</a:t>
            </a:r>
          </a:p>
        </p:txBody>
      </p:sp>
    </p:spTree>
    <p:extLst>
      <p:ext uri="{BB962C8B-B14F-4D97-AF65-F5344CB8AC3E}">
        <p14:creationId xmlns:p14="http://schemas.microsoft.com/office/powerpoint/2010/main" val="4038449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79CE9-07AB-4AB4-971B-AF0570A04D46}"/>
              </a:ext>
            </a:extLst>
          </p:cNvPr>
          <p:cNvSpPr>
            <a:spLocks noGrp="1"/>
          </p:cNvSpPr>
          <p:nvPr>
            <p:ph type="title"/>
          </p:nvPr>
        </p:nvSpPr>
        <p:spPr/>
        <p:txBody>
          <a:bodyPr/>
          <a:lstStyle/>
          <a:p>
            <a:r>
              <a:rPr lang="en-US" altLang="zh-CN" dirty="0"/>
              <a:t>Do Investors Value Analysts’ Efforts?</a:t>
            </a:r>
            <a:endParaRPr lang="zh-CN" altLang="en-US" dirty="0"/>
          </a:p>
        </p:txBody>
      </p:sp>
      <p:sp>
        <p:nvSpPr>
          <p:cNvPr id="3" name="内容占位符 2">
            <a:extLst>
              <a:ext uri="{FF2B5EF4-FFF2-40B4-BE49-F238E27FC236}">
                <a16:creationId xmlns:a16="http://schemas.microsoft.com/office/drawing/2014/main" id="{EA809403-E9A2-428F-8A03-4C90C66773AE}"/>
              </a:ext>
            </a:extLst>
          </p:cNvPr>
          <p:cNvSpPr>
            <a:spLocks noGrp="1"/>
          </p:cNvSpPr>
          <p:nvPr>
            <p:ph idx="1"/>
          </p:nvPr>
        </p:nvSpPr>
        <p:spPr>
          <a:xfrm>
            <a:off x="4214812" y="1409699"/>
            <a:ext cx="5059189" cy="4631663"/>
          </a:xfrm>
        </p:spPr>
        <p:txBody>
          <a:bodyPr/>
          <a:lstStyle/>
          <a:p>
            <a:r>
              <a:rPr lang="en-US" altLang="zh-CN" dirty="0"/>
              <a:t>Investors value analysts’ efforts expended on their information discovery and interpretation roles and that the market finds managers’ disclosures more informative when analysts spend more efforts to clarify these disclosures. </a:t>
            </a:r>
            <a:endParaRPr lang="zh-CN" altLang="en-US" dirty="0"/>
          </a:p>
        </p:txBody>
      </p:sp>
      <p:pic>
        <p:nvPicPr>
          <p:cNvPr id="4" name="图片 3">
            <a:extLst>
              <a:ext uri="{FF2B5EF4-FFF2-40B4-BE49-F238E27FC236}">
                <a16:creationId xmlns:a16="http://schemas.microsoft.com/office/drawing/2014/main" id="{37D31910-F96D-485D-8F01-E80388414BB3}"/>
              </a:ext>
            </a:extLst>
          </p:cNvPr>
          <p:cNvPicPr>
            <a:picLocks noChangeAspect="1"/>
          </p:cNvPicPr>
          <p:nvPr/>
        </p:nvPicPr>
        <p:blipFill rotWithShape="1">
          <a:blip r:embed="rId2"/>
          <a:srcRect l="27070" t="25139" r="50899" b="19098"/>
          <a:stretch/>
        </p:blipFill>
        <p:spPr>
          <a:xfrm>
            <a:off x="433388" y="1409700"/>
            <a:ext cx="3448050" cy="4909192"/>
          </a:xfrm>
          <a:prstGeom prst="rect">
            <a:avLst/>
          </a:prstGeom>
        </p:spPr>
      </p:pic>
      <p:sp>
        <p:nvSpPr>
          <p:cNvPr id="5" name="箭头: 左 4">
            <a:extLst>
              <a:ext uri="{FF2B5EF4-FFF2-40B4-BE49-F238E27FC236}">
                <a16:creationId xmlns:a16="http://schemas.microsoft.com/office/drawing/2014/main" id="{ED51D779-7878-4D54-80C4-1EAD66857C94}"/>
              </a:ext>
            </a:extLst>
          </p:cNvPr>
          <p:cNvSpPr/>
          <p:nvPr/>
        </p:nvSpPr>
        <p:spPr>
          <a:xfrm>
            <a:off x="1933575" y="2400300"/>
            <a:ext cx="223838"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左 5">
            <a:extLst>
              <a:ext uri="{FF2B5EF4-FFF2-40B4-BE49-F238E27FC236}">
                <a16:creationId xmlns:a16="http://schemas.microsoft.com/office/drawing/2014/main" id="{A3FE9C31-C256-44A5-A4D0-D5CD1EE01C29}"/>
              </a:ext>
            </a:extLst>
          </p:cNvPr>
          <p:cNvSpPr/>
          <p:nvPr/>
        </p:nvSpPr>
        <p:spPr>
          <a:xfrm>
            <a:off x="2110316" y="2833687"/>
            <a:ext cx="223838"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134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38FA84-06D7-489D-BED8-14670CAE70B9}"/>
              </a:ext>
            </a:extLst>
          </p:cNvPr>
          <p:cNvSpPr>
            <a:spLocks noGrp="1"/>
          </p:cNvSpPr>
          <p:nvPr>
            <p:ph type="title"/>
          </p:nvPr>
        </p:nvSpPr>
        <p:spPr/>
        <p:txBody>
          <a:bodyPr/>
          <a:lstStyle/>
          <a:p>
            <a:r>
              <a:rPr lang="en-US" altLang="zh-CN" dirty="0"/>
              <a:t>Does Analyst Confirmation Provide Value to Investors?</a:t>
            </a:r>
            <a:endParaRPr lang="zh-CN" altLang="en-US" dirty="0"/>
          </a:p>
        </p:txBody>
      </p:sp>
      <p:sp>
        <p:nvSpPr>
          <p:cNvPr id="3" name="内容占位符 2">
            <a:extLst>
              <a:ext uri="{FF2B5EF4-FFF2-40B4-BE49-F238E27FC236}">
                <a16:creationId xmlns:a16="http://schemas.microsoft.com/office/drawing/2014/main" id="{EE2D0062-B31B-4745-BCD6-FA4BD24CCB04}"/>
              </a:ext>
            </a:extLst>
          </p:cNvPr>
          <p:cNvSpPr>
            <a:spLocks noGrp="1"/>
          </p:cNvSpPr>
          <p:nvPr>
            <p:ph idx="1"/>
          </p:nvPr>
        </p:nvSpPr>
        <p:spPr/>
        <p:txBody>
          <a:bodyPr/>
          <a:lstStyle/>
          <a:p>
            <a:r>
              <a:rPr lang="en-US" altLang="zh-CN" dirty="0"/>
              <a:t>CAR[0, 1] = </a:t>
            </a:r>
            <a:r>
              <a:rPr lang="el-GR" altLang="zh-CN" dirty="0"/>
              <a:t>α</a:t>
            </a:r>
            <a:r>
              <a:rPr lang="el-GR" altLang="zh-CN" baseline="-25000" dirty="0"/>
              <a:t>1</a:t>
            </a:r>
            <a:r>
              <a:rPr lang="en-US" altLang="zh-CN" i="1" dirty="0" err="1"/>
              <a:t>Tone_Discovery</a:t>
            </a:r>
            <a:r>
              <a:rPr lang="en-US" altLang="zh-CN" dirty="0"/>
              <a:t>+ </a:t>
            </a:r>
            <a:r>
              <a:rPr lang="el-GR" altLang="zh-CN" dirty="0"/>
              <a:t>β</a:t>
            </a:r>
            <a:r>
              <a:rPr lang="el-GR" altLang="zh-CN" baseline="-25000" dirty="0"/>
              <a:t>1</a:t>
            </a:r>
            <a:r>
              <a:rPr lang="en-US" altLang="zh-CN" i="1" dirty="0" err="1"/>
              <a:t>Tone_NewLanguage</a:t>
            </a:r>
            <a:r>
              <a:rPr lang="en-US" altLang="zh-CN" i="1" dirty="0"/>
              <a:t> </a:t>
            </a:r>
            <a:r>
              <a:rPr lang="en-US" altLang="zh-CN" dirty="0"/>
              <a:t>+ </a:t>
            </a:r>
            <a:r>
              <a:rPr lang="el-GR" altLang="zh-CN" dirty="0"/>
              <a:t>β</a:t>
            </a:r>
            <a:r>
              <a:rPr lang="el-GR" altLang="zh-CN" baseline="-25000" dirty="0"/>
              <a:t>2</a:t>
            </a:r>
            <a:r>
              <a:rPr lang="en-US" altLang="zh-CN" i="1" dirty="0" err="1"/>
              <a:t>Tone_SimilarLanguage</a:t>
            </a:r>
            <a:r>
              <a:rPr lang="en-US" altLang="zh-CN" dirty="0"/>
              <a:t>+ </a:t>
            </a:r>
            <a:r>
              <a:rPr lang="el-GR" altLang="zh-CN" dirty="0"/>
              <a:t>γ</a:t>
            </a:r>
            <a:r>
              <a:rPr lang="el-GR" altLang="zh-CN" baseline="-25000" dirty="0"/>
              <a:t>1</a:t>
            </a:r>
            <a:r>
              <a:rPr lang="en-US" altLang="zh-CN" i="1" dirty="0" err="1"/>
              <a:t>Tone_CC</a:t>
            </a:r>
            <a:r>
              <a:rPr lang="en-US" altLang="zh-CN" i="1" dirty="0"/>
              <a:t> </a:t>
            </a:r>
            <a:r>
              <a:rPr lang="en-US" altLang="zh-CN" dirty="0"/>
              <a:t>+</a:t>
            </a:r>
            <a:r>
              <a:rPr lang="en-US" altLang="zh-CN" i="1" dirty="0"/>
              <a:t>Controls</a:t>
            </a:r>
            <a:r>
              <a:rPr lang="en-US" altLang="zh-CN" dirty="0"/>
              <a:t>.</a:t>
            </a:r>
          </a:p>
          <a:p>
            <a:endParaRPr lang="en-US" altLang="zh-CN" dirty="0"/>
          </a:p>
          <a:p>
            <a:r>
              <a:rPr lang="en-US" altLang="zh-CN" b="1" i="1" dirty="0" err="1"/>
              <a:t>Tone_NewLanguage</a:t>
            </a:r>
            <a:r>
              <a:rPr lang="en-US" altLang="zh-CN" b="1" dirty="0"/>
              <a:t>(</a:t>
            </a:r>
            <a:r>
              <a:rPr lang="en-US" altLang="zh-CN" b="1" i="1" dirty="0" err="1"/>
              <a:t>Tone_SimilarLanguage</a:t>
            </a:r>
            <a:r>
              <a:rPr lang="en-US" altLang="zh-CN" b="1" i="1" dirty="0"/>
              <a:t>): </a:t>
            </a:r>
            <a:r>
              <a:rPr lang="en-US" altLang="zh-CN" dirty="0" err="1"/>
              <a:t>Tone_NewLanguage</a:t>
            </a:r>
            <a:r>
              <a:rPr lang="en-US" altLang="zh-CN" dirty="0"/>
              <a:t> (</a:t>
            </a:r>
            <a:r>
              <a:rPr lang="en-US" altLang="zh-CN" dirty="0" err="1"/>
              <a:t>Tone_SimilarLanguage</a:t>
            </a:r>
            <a:r>
              <a:rPr lang="en-US" altLang="zh-CN" dirty="0"/>
              <a:t>) is the textual opinion of the sentences labeled by LDA as CC topics in AR using new (similar) language</a:t>
            </a:r>
            <a:endParaRPr lang="zh-CN" altLang="en-US" dirty="0"/>
          </a:p>
        </p:txBody>
      </p:sp>
    </p:spTree>
    <p:extLst>
      <p:ext uri="{BB962C8B-B14F-4D97-AF65-F5344CB8AC3E}">
        <p14:creationId xmlns:p14="http://schemas.microsoft.com/office/powerpoint/2010/main" val="621797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E1ECE7-C7CF-4F56-ABBA-671B3692B471}"/>
              </a:ext>
            </a:extLst>
          </p:cNvPr>
          <p:cNvSpPr>
            <a:spLocks noGrp="1"/>
          </p:cNvSpPr>
          <p:nvPr>
            <p:ph type="title"/>
          </p:nvPr>
        </p:nvSpPr>
        <p:spPr/>
        <p:txBody>
          <a:bodyPr/>
          <a:lstStyle/>
          <a:p>
            <a:r>
              <a:rPr lang="en-US" altLang="zh-CN" dirty="0"/>
              <a:t>Does Analyst Confirmation Provide Value to Investors?</a:t>
            </a:r>
            <a:endParaRPr lang="zh-CN" altLang="en-US" dirty="0"/>
          </a:p>
        </p:txBody>
      </p:sp>
      <p:sp>
        <p:nvSpPr>
          <p:cNvPr id="3" name="内容占位符 2">
            <a:extLst>
              <a:ext uri="{FF2B5EF4-FFF2-40B4-BE49-F238E27FC236}">
                <a16:creationId xmlns:a16="http://schemas.microsoft.com/office/drawing/2014/main" id="{E2B70CED-9A0E-4328-A585-05AD13EB57BC}"/>
              </a:ext>
            </a:extLst>
          </p:cNvPr>
          <p:cNvSpPr>
            <a:spLocks noGrp="1"/>
          </p:cNvSpPr>
          <p:nvPr>
            <p:ph idx="1"/>
          </p:nvPr>
        </p:nvSpPr>
        <p:spPr>
          <a:xfrm>
            <a:off x="4967800" y="1857375"/>
            <a:ext cx="4306202" cy="4183988"/>
          </a:xfrm>
        </p:spPr>
        <p:txBody>
          <a:bodyPr/>
          <a:lstStyle/>
          <a:p>
            <a:r>
              <a:rPr lang="en-US" altLang="zh-CN" dirty="0"/>
              <a:t>By selectively repeating CC topics, analysts attract and direct investors’ limited attention to what is important from managers— confirming these topics’ usefulness. </a:t>
            </a:r>
          </a:p>
          <a:p>
            <a:r>
              <a:rPr lang="en-US" altLang="zh-CN" dirty="0"/>
              <a:t>Moreover, repeating CC topics likely enhances the reliability of the statements of managers, who may suffer from agency problems, thus confirming these statements’ validity.</a:t>
            </a:r>
            <a:endParaRPr lang="zh-CN" altLang="en-US" dirty="0"/>
          </a:p>
        </p:txBody>
      </p:sp>
      <p:pic>
        <p:nvPicPr>
          <p:cNvPr id="4" name="图片 3">
            <a:extLst>
              <a:ext uri="{FF2B5EF4-FFF2-40B4-BE49-F238E27FC236}">
                <a16:creationId xmlns:a16="http://schemas.microsoft.com/office/drawing/2014/main" id="{77B1ADE1-8CDE-43D5-8D06-3798F1C0B890}"/>
              </a:ext>
            </a:extLst>
          </p:cNvPr>
          <p:cNvPicPr>
            <a:picLocks noChangeAspect="1"/>
          </p:cNvPicPr>
          <p:nvPr/>
        </p:nvPicPr>
        <p:blipFill rotWithShape="1">
          <a:blip r:embed="rId2"/>
          <a:srcRect l="49414" t="32570" r="28242" b="24861"/>
          <a:stretch/>
        </p:blipFill>
        <p:spPr>
          <a:xfrm>
            <a:off x="605896" y="1857374"/>
            <a:ext cx="4306202" cy="4614863"/>
          </a:xfrm>
          <a:prstGeom prst="rect">
            <a:avLst/>
          </a:prstGeom>
        </p:spPr>
      </p:pic>
      <p:sp>
        <p:nvSpPr>
          <p:cNvPr id="5" name="箭头: 左 4">
            <a:extLst>
              <a:ext uri="{FF2B5EF4-FFF2-40B4-BE49-F238E27FC236}">
                <a16:creationId xmlns:a16="http://schemas.microsoft.com/office/drawing/2014/main" id="{A4868062-9525-4639-8F7A-3FD3645C26EA}"/>
              </a:ext>
            </a:extLst>
          </p:cNvPr>
          <p:cNvSpPr/>
          <p:nvPr/>
        </p:nvSpPr>
        <p:spPr>
          <a:xfrm>
            <a:off x="2100263" y="3288506"/>
            <a:ext cx="171450" cy="100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内容占位符 2">
            <a:extLst>
              <a:ext uri="{FF2B5EF4-FFF2-40B4-BE49-F238E27FC236}">
                <a16:creationId xmlns:a16="http://schemas.microsoft.com/office/drawing/2014/main" id="{A21FAAB2-5190-4175-BAFC-99E275BA881B}"/>
              </a:ext>
            </a:extLst>
          </p:cNvPr>
          <p:cNvSpPr txBox="1">
            <a:spLocks/>
          </p:cNvSpPr>
          <p:nvPr/>
        </p:nvSpPr>
        <p:spPr>
          <a:xfrm>
            <a:off x="2271713" y="3178174"/>
            <a:ext cx="1618738" cy="15621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altLang="zh-CN" sz="1200" dirty="0"/>
              <a:t>Confirming value</a:t>
            </a:r>
          </a:p>
        </p:txBody>
      </p:sp>
    </p:spTree>
    <p:extLst>
      <p:ext uri="{BB962C8B-B14F-4D97-AF65-F5344CB8AC3E}">
        <p14:creationId xmlns:p14="http://schemas.microsoft.com/office/powerpoint/2010/main" val="247970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F24A36-A14C-488D-A802-3AFB098FEFEC}"/>
              </a:ext>
            </a:extLst>
          </p:cNvPr>
          <p:cNvSpPr>
            <a:spLocks noGrp="1"/>
          </p:cNvSpPr>
          <p:nvPr>
            <p:ph type="title"/>
          </p:nvPr>
        </p:nvSpPr>
        <p:spPr/>
        <p:txBody>
          <a:bodyPr/>
          <a:lstStyle/>
          <a:p>
            <a:r>
              <a:rPr lang="en-US" altLang="zh-CN" dirty="0"/>
              <a:t>Conclusion</a:t>
            </a:r>
            <a:endParaRPr lang="zh-CN" altLang="en-US" dirty="0"/>
          </a:p>
        </p:txBody>
      </p:sp>
      <p:sp>
        <p:nvSpPr>
          <p:cNvPr id="3" name="内容占位符 2">
            <a:extLst>
              <a:ext uri="{FF2B5EF4-FFF2-40B4-BE49-F238E27FC236}">
                <a16:creationId xmlns:a16="http://schemas.microsoft.com/office/drawing/2014/main" id="{6C953E65-CEC2-4637-B3BC-018D8F2BC2FD}"/>
              </a:ext>
            </a:extLst>
          </p:cNvPr>
          <p:cNvSpPr>
            <a:spLocks noGrp="1"/>
          </p:cNvSpPr>
          <p:nvPr>
            <p:ph idx="1"/>
          </p:nvPr>
        </p:nvSpPr>
        <p:spPr/>
        <p:txBody>
          <a:bodyPr/>
          <a:lstStyle/>
          <a:p>
            <a:r>
              <a:rPr lang="en-US" altLang="zh-CN" dirty="0"/>
              <a:t>There are approximately 31% of an analyst prompt report serving an information discovery role and 69% an information interpretation role, and both roles trigger economically significant market reactions beyond the associated earnings news and conference call discussions, suggesting that analyst information roles provide value.</a:t>
            </a:r>
            <a:endParaRPr lang="zh-CN" altLang="en-US" dirty="0"/>
          </a:p>
        </p:txBody>
      </p:sp>
    </p:spTree>
    <p:extLst>
      <p:ext uri="{BB962C8B-B14F-4D97-AF65-F5344CB8AC3E}">
        <p14:creationId xmlns:p14="http://schemas.microsoft.com/office/powerpoint/2010/main" val="2780961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8C56C3-4DD9-44BA-B9E9-66AF754817FA}"/>
              </a:ext>
            </a:extLst>
          </p:cNvPr>
          <p:cNvSpPr>
            <a:spLocks noGrp="1"/>
          </p:cNvSpPr>
          <p:nvPr>
            <p:ph type="title"/>
          </p:nvPr>
        </p:nvSpPr>
        <p:spPr/>
        <p:txBody>
          <a:bodyPr/>
          <a:lstStyle/>
          <a:p>
            <a:r>
              <a:rPr lang="en-US" altLang="zh-CN" dirty="0"/>
              <a:t>Reference</a:t>
            </a:r>
            <a:endParaRPr lang="zh-CN" altLang="en-US" dirty="0"/>
          </a:p>
        </p:txBody>
      </p:sp>
      <p:sp>
        <p:nvSpPr>
          <p:cNvPr id="3" name="内容占位符 2">
            <a:extLst>
              <a:ext uri="{FF2B5EF4-FFF2-40B4-BE49-F238E27FC236}">
                <a16:creationId xmlns:a16="http://schemas.microsoft.com/office/drawing/2014/main" id="{4EADC081-589E-4366-B589-8C9539E050A4}"/>
              </a:ext>
            </a:extLst>
          </p:cNvPr>
          <p:cNvSpPr>
            <a:spLocks noGrp="1"/>
          </p:cNvSpPr>
          <p:nvPr>
            <p:ph idx="1"/>
          </p:nvPr>
        </p:nvSpPr>
        <p:spPr/>
        <p:txBody>
          <a:bodyPr/>
          <a:lstStyle/>
          <a:p>
            <a:r>
              <a:rPr lang="en-US" altLang="zh-CN" dirty="0"/>
              <a:t>Analyst Information Discovery and Interpretation Roles: A Topic Modeling Approach</a:t>
            </a:r>
            <a:r>
              <a:rPr lang="en-US" altLang="zh-CN" i="1" dirty="0"/>
              <a:t>, Allen H. Huang, Reuven </a:t>
            </a:r>
            <a:r>
              <a:rPr lang="en-US" altLang="zh-CN" i="1" dirty="0" err="1"/>
              <a:t>Lehavy</a:t>
            </a:r>
            <a:r>
              <a:rPr lang="en-US" altLang="zh-CN" i="1" dirty="0"/>
              <a:t>, Amy Y. Zang, Rong Zheng</a:t>
            </a:r>
          </a:p>
          <a:p>
            <a:endParaRPr lang="zh-CN" altLang="en-US" dirty="0"/>
          </a:p>
        </p:txBody>
      </p:sp>
    </p:spTree>
    <p:extLst>
      <p:ext uri="{BB962C8B-B14F-4D97-AF65-F5344CB8AC3E}">
        <p14:creationId xmlns:p14="http://schemas.microsoft.com/office/powerpoint/2010/main" val="402000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0B0BE7-7243-4544-931C-10E7C8B42EAE}"/>
              </a:ext>
            </a:extLst>
          </p:cNvPr>
          <p:cNvSpPr>
            <a:spLocks noGrp="1"/>
          </p:cNvSpPr>
          <p:nvPr>
            <p:ph type="title"/>
          </p:nvPr>
        </p:nvSpPr>
        <p:spPr/>
        <p:txBody>
          <a:bodyPr/>
          <a:lstStyle/>
          <a:p>
            <a:r>
              <a:rPr lang="en-US" altLang="zh-CN" dirty="0"/>
              <a:t>Introduction</a:t>
            </a:r>
            <a:endParaRPr lang="zh-CN" altLang="en-US" dirty="0"/>
          </a:p>
        </p:txBody>
      </p:sp>
      <p:sp>
        <p:nvSpPr>
          <p:cNvPr id="3" name="内容占位符 2">
            <a:extLst>
              <a:ext uri="{FF2B5EF4-FFF2-40B4-BE49-F238E27FC236}">
                <a16:creationId xmlns:a16="http://schemas.microsoft.com/office/drawing/2014/main" id="{166AD6C6-7CC0-47F4-A9F3-65205AD9E186}"/>
              </a:ext>
            </a:extLst>
          </p:cNvPr>
          <p:cNvSpPr>
            <a:spLocks noGrp="1"/>
          </p:cNvSpPr>
          <p:nvPr>
            <p:ph idx="1"/>
          </p:nvPr>
        </p:nvSpPr>
        <p:spPr>
          <a:xfrm>
            <a:off x="629709" y="1812927"/>
            <a:ext cx="8596668" cy="4549774"/>
          </a:xfrm>
        </p:spPr>
        <p:txBody>
          <a:bodyPr>
            <a:normAutofit/>
          </a:bodyPr>
          <a:lstStyle/>
          <a:p>
            <a:pPr algn="just"/>
            <a:r>
              <a:rPr lang="en-US" altLang="zh-CN" dirty="0"/>
              <a:t>How do financial analysts serve their information intermediary role by conducting a large-scale comparison of the textual content of analyst research reports to that of closely preceding corporate disclosures?</a:t>
            </a:r>
          </a:p>
          <a:p>
            <a:pPr algn="just"/>
            <a:r>
              <a:rPr lang="en-US" altLang="zh-CN" dirty="0"/>
              <a:t>Compare the thematic content of a large sample of analyst reports issued on the day of and the day following quarterly earnings conference calls (hereafter, prompt reports) to that of managers’ narratives in these conference calls</a:t>
            </a:r>
          </a:p>
          <a:p>
            <a:pPr algn="just"/>
            <a:r>
              <a:rPr lang="en-US" altLang="zh-CN" dirty="0"/>
              <a:t>Questions this paper investigates: </a:t>
            </a:r>
          </a:p>
          <a:p>
            <a:pPr lvl="1"/>
            <a:r>
              <a:rPr lang="en-US" altLang="zh-CN" dirty="0"/>
              <a:t>What type of information do analysts provide in prompt reports?</a:t>
            </a:r>
          </a:p>
          <a:p>
            <a:pPr lvl="1"/>
            <a:r>
              <a:rPr lang="en-US" altLang="zh-CN" dirty="0"/>
              <a:t>Do analyst discussions of new topics and of conference call topics provide incremental value to investors?</a:t>
            </a:r>
          </a:p>
          <a:p>
            <a:pPr lvl="1"/>
            <a:r>
              <a:rPr lang="en-US" altLang="zh-CN" dirty="0"/>
              <a:t>Under what conditions do analyst reports provide more value to investors?</a:t>
            </a:r>
            <a:endParaRPr lang="zh-CN" altLang="en-US" dirty="0"/>
          </a:p>
        </p:txBody>
      </p:sp>
    </p:spTree>
    <p:extLst>
      <p:ext uri="{BB962C8B-B14F-4D97-AF65-F5344CB8AC3E}">
        <p14:creationId xmlns:p14="http://schemas.microsoft.com/office/powerpoint/2010/main" val="390216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C3BB5F-A1F4-47F1-AAB0-CE0055580913}"/>
              </a:ext>
            </a:extLst>
          </p:cNvPr>
          <p:cNvSpPr>
            <a:spLocks noGrp="1"/>
          </p:cNvSpPr>
          <p:nvPr>
            <p:ph type="title"/>
          </p:nvPr>
        </p:nvSpPr>
        <p:spPr/>
        <p:txBody>
          <a:bodyPr/>
          <a:lstStyle/>
          <a:p>
            <a:r>
              <a:rPr lang="en-US" altLang="zh-CN" dirty="0"/>
              <a:t>Two Roles of Analysts</a:t>
            </a:r>
            <a:endParaRPr lang="zh-CN" altLang="en-US" dirty="0"/>
          </a:p>
        </p:txBody>
      </p:sp>
      <p:sp>
        <p:nvSpPr>
          <p:cNvPr id="3" name="内容占位符 2">
            <a:extLst>
              <a:ext uri="{FF2B5EF4-FFF2-40B4-BE49-F238E27FC236}">
                <a16:creationId xmlns:a16="http://schemas.microsoft.com/office/drawing/2014/main" id="{AB1B214D-5975-4029-8BEA-2A843B7440A4}"/>
              </a:ext>
            </a:extLst>
          </p:cNvPr>
          <p:cNvSpPr>
            <a:spLocks noGrp="1"/>
          </p:cNvSpPr>
          <p:nvPr>
            <p:ph idx="1"/>
          </p:nvPr>
        </p:nvSpPr>
        <p:spPr>
          <a:xfrm>
            <a:off x="677333" y="1647825"/>
            <a:ext cx="8890529" cy="5029200"/>
          </a:xfrm>
        </p:spPr>
        <p:txBody>
          <a:bodyPr/>
          <a:lstStyle/>
          <a:p>
            <a:r>
              <a:rPr lang="en-US" altLang="zh-CN" dirty="0"/>
              <a:t>Information Discovery – Analysts’ private efforts that generates new information</a:t>
            </a:r>
          </a:p>
          <a:p>
            <a:r>
              <a:rPr lang="en-US" altLang="zh-CN" dirty="0"/>
              <a:t>Field visit</a:t>
            </a:r>
          </a:p>
          <a:p>
            <a:pPr lvl="1"/>
            <a:r>
              <a:rPr lang="en-US" altLang="zh-CN" dirty="0"/>
              <a:t>Supply chain investigation</a:t>
            </a:r>
          </a:p>
          <a:p>
            <a:pPr lvl="1"/>
            <a:r>
              <a:rPr lang="en-US" altLang="zh-CN" dirty="0"/>
              <a:t>Private interaction with managers</a:t>
            </a:r>
          </a:p>
          <a:p>
            <a:pPr lvl="1"/>
            <a:r>
              <a:rPr lang="en-US" altLang="zh-CN" dirty="0"/>
              <a:t>Information from other information intermediaries</a:t>
            </a:r>
          </a:p>
          <a:p>
            <a:pPr lvl="1"/>
            <a:r>
              <a:rPr lang="en-US" altLang="zh-CN" dirty="0"/>
              <a:t>New information signals</a:t>
            </a:r>
          </a:p>
          <a:p>
            <a:r>
              <a:rPr lang="en-US" altLang="zh-CN" dirty="0"/>
              <a:t>Information Interpretation – Simplification or confirmation that help understand the disclosures</a:t>
            </a:r>
          </a:p>
          <a:p>
            <a:pPr lvl="1"/>
            <a:r>
              <a:rPr lang="en-US" altLang="zh-CN" dirty="0"/>
              <a:t>Directions to relevant topics or what analysts view as being important</a:t>
            </a:r>
          </a:p>
          <a:p>
            <a:pPr lvl="1"/>
            <a:r>
              <a:rPr lang="en-US" altLang="zh-CN" dirty="0"/>
              <a:t>Clarification on disclosure or assessment on subjective statements</a:t>
            </a:r>
          </a:p>
          <a:p>
            <a:pPr lvl="1"/>
            <a:r>
              <a:rPr lang="en-US" altLang="zh-CN" dirty="0"/>
              <a:t>Opinions on issues raised</a:t>
            </a:r>
          </a:p>
          <a:p>
            <a:pPr lvl="1"/>
            <a:r>
              <a:rPr lang="en-US" altLang="zh-CN" dirty="0"/>
              <a:t>Confirmation of the statement that enhances the reliability of the disclosure</a:t>
            </a:r>
            <a:endParaRPr lang="zh-CN" altLang="en-US" dirty="0"/>
          </a:p>
        </p:txBody>
      </p:sp>
    </p:spTree>
    <p:extLst>
      <p:ext uri="{BB962C8B-B14F-4D97-AF65-F5344CB8AC3E}">
        <p14:creationId xmlns:p14="http://schemas.microsoft.com/office/powerpoint/2010/main" val="1549049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9AB42-B6BD-4114-968B-EED5131F2C33}"/>
              </a:ext>
            </a:extLst>
          </p:cNvPr>
          <p:cNvSpPr>
            <a:spLocks noGrp="1"/>
          </p:cNvSpPr>
          <p:nvPr>
            <p:ph type="title"/>
          </p:nvPr>
        </p:nvSpPr>
        <p:spPr/>
        <p:txBody>
          <a:bodyPr>
            <a:normAutofit/>
          </a:bodyPr>
          <a:lstStyle/>
          <a:p>
            <a:r>
              <a:rPr lang="en-US" altLang="zh-CN" sz="2800" dirty="0"/>
              <a:t>Analyst Reports vs. Conference Calls-What’s new?</a:t>
            </a:r>
            <a:endParaRPr lang="zh-CN" altLang="en-US" sz="2800" dirty="0"/>
          </a:p>
        </p:txBody>
      </p:sp>
      <p:sp>
        <p:nvSpPr>
          <p:cNvPr id="3" name="内容占位符 2">
            <a:extLst>
              <a:ext uri="{FF2B5EF4-FFF2-40B4-BE49-F238E27FC236}">
                <a16:creationId xmlns:a16="http://schemas.microsoft.com/office/drawing/2014/main" id="{65242325-09C4-403C-B39E-95D37A88E545}"/>
              </a:ext>
            </a:extLst>
          </p:cNvPr>
          <p:cNvSpPr>
            <a:spLocks noGrp="1"/>
          </p:cNvSpPr>
          <p:nvPr>
            <p:ph idx="1"/>
          </p:nvPr>
        </p:nvSpPr>
        <p:spPr/>
        <p:txBody>
          <a:bodyPr/>
          <a:lstStyle/>
          <a:p>
            <a:r>
              <a:rPr lang="en-US" altLang="zh-CN" dirty="0"/>
              <a:t>Topic modeling: extract meaningful topics from a large sample of analyst reports and conference calls</a:t>
            </a:r>
          </a:p>
          <a:p>
            <a:endParaRPr lang="en-US" altLang="zh-CN" dirty="0"/>
          </a:p>
          <a:p>
            <a:r>
              <a:rPr lang="en-US" altLang="zh-CN" dirty="0"/>
              <a:t>Approach: LDA</a:t>
            </a:r>
            <a:endParaRPr lang="zh-CN" altLang="en-US" dirty="0"/>
          </a:p>
        </p:txBody>
      </p:sp>
    </p:spTree>
    <p:extLst>
      <p:ext uri="{BB962C8B-B14F-4D97-AF65-F5344CB8AC3E}">
        <p14:creationId xmlns:p14="http://schemas.microsoft.com/office/powerpoint/2010/main" val="1061904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A25DDC-53F6-42FA-B7B0-73F3E49706C5}"/>
              </a:ext>
            </a:extLst>
          </p:cNvPr>
          <p:cNvSpPr>
            <a:spLocks noGrp="1"/>
          </p:cNvSpPr>
          <p:nvPr>
            <p:ph type="title"/>
          </p:nvPr>
        </p:nvSpPr>
        <p:spPr/>
        <p:txBody>
          <a:bodyPr/>
          <a:lstStyle/>
          <a:p>
            <a:r>
              <a:rPr lang="en-US" altLang="zh-CN" dirty="0"/>
              <a:t>Latent Dirichlet Allocation(LDA)</a:t>
            </a:r>
            <a:endParaRPr lang="zh-CN" altLang="en-US" dirty="0"/>
          </a:p>
        </p:txBody>
      </p:sp>
      <p:sp>
        <p:nvSpPr>
          <p:cNvPr id="3" name="内容占位符 2">
            <a:extLst>
              <a:ext uri="{FF2B5EF4-FFF2-40B4-BE49-F238E27FC236}">
                <a16:creationId xmlns:a16="http://schemas.microsoft.com/office/drawing/2014/main" id="{45E8264D-289D-4274-9869-A0AE8D604D8C}"/>
              </a:ext>
            </a:extLst>
          </p:cNvPr>
          <p:cNvSpPr>
            <a:spLocks noGrp="1"/>
          </p:cNvSpPr>
          <p:nvPr>
            <p:ph idx="1"/>
          </p:nvPr>
        </p:nvSpPr>
        <p:spPr>
          <a:xfrm>
            <a:off x="677334" y="1671639"/>
            <a:ext cx="8596668" cy="4729162"/>
          </a:xfrm>
        </p:spPr>
        <p:txBody>
          <a:bodyPr>
            <a:normAutofit/>
          </a:bodyPr>
          <a:lstStyle/>
          <a:p>
            <a:r>
              <a:rPr lang="en-US" altLang="zh-CN" dirty="0"/>
              <a:t>In natural language processing, </a:t>
            </a:r>
            <a:r>
              <a:rPr lang="en-US" altLang="zh-CN" b="1" dirty="0"/>
              <a:t>latent Dirichlet allocation</a:t>
            </a:r>
            <a:r>
              <a:rPr lang="en-US" altLang="zh-CN" dirty="0"/>
              <a:t> (</a:t>
            </a:r>
            <a:r>
              <a:rPr lang="en-US" altLang="zh-CN" b="1" dirty="0"/>
              <a:t>LDA</a:t>
            </a:r>
            <a:r>
              <a:rPr lang="en-US" altLang="zh-CN" dirty="0"/>
              <a:t>) is a generative statistical model that allows sets of observations to be explained by unobserved groups that explain why some parts of the data are similar. For example, if observations are words collected into documents, it posits that each document is a mixture of a small number of topics and that each word's presence is attributable to one of the document's topics.</a:t>
            </a:r>
          </a:p>
          <a:p>
            <a:r>
              <a:rPr lang="en-US" altLang="zh-CN" dirty="0"/>
              <a:t>How do we do LDA?</a:t>
            </a:r>
          </a:p>
          <a:p>
            <a:pPr lvl="1"/>
            <a:r>
              <a:rPr lang="en-US" altLang="zh-CN" dirty="0"/>
              <a:t>Create a collection of documents from news articles</a:t>
            </a:r>
          </a:p>
          <a:p>
            <a:pPr lvl="1"/>
            <a:r>
              <a:rPr lang="en-US" altLang="zh-CN" dirty="0"/>
              <a:t>Each document represents a news article</a:t>
            </a:r>
          </a:p>
          <a:p>
            <a:pPr lvl="1"/>
            <a:r>
              <a:rPr lang="en-US" altLang="zh-CN" dirty="0"/>
              <a:t>Clean data</a:t>
            </a:r>
          </a:p>
          <a:p>
            <a:pPr lvl="2"/>
            <a:r>
              <a:rPr lang="en-US" altLang="zh-CN" dirty="0"/>
              <a:t>Convert every document to its atomic elements</a:t>
            </a:r>
          </a:p>
          <a:p>
            <a:pPr lvl="2"/>
            <a:r>
              <a:rPr lang="en-US" altLang="zh-CN" dirty="0"/>
              <a:t>Remove useless words</a:t>
            </a:r>
          </a:p>
          <a:p>
            <a:pPr lvl="2"/>
            <a:r>
              <a:rPr lang="en-US" altLang="zh-CN" dirty="0"/>
              <a:t>Merge words that have equivalent meaning</a:t>
            </a:r>
          </a:p>
          <a:p>
            <a:pPr lvl="1"/>
            <a:endParaRPr lang="en-US" altLang="zh-CN" dirty="0"/>
          </a:p>
          <a:p>
            <a:pPr lvl="1"/>
            <a:endParaRPr lang="en-US" altLang="zh-CN" dirty="0"/>
          </a:p>
          <a:p>
            <a:endParaRPr lang="zh-CN" altLang="en-US" dirty="0"/>
          </a:p>
        </p:txBody>
      </p:sp>
    </p:spTree>
    <p:extLst>
      <p:ext uri="{BB962C8B-B14F-4D97-AF65-F5344CB8AC3E}">
        <p14:creationId xmlns:p14="http://schemas.microsoft.com/office/powerpoint/2010/main" val="3049263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B82F68-2B9E-4351-9C24-B5C0BB462A77}"/>
              </a:ext>
            </a:extLst>
          </p:cNvPr>
          <p:cNvSpPr>
            <a:spLocks noGrp="1"/>
          </p:cNvSpPr>
          <p:nvPr>
            <p:ph type="title"/>
          </p:nvPr>
        </p:nvSpPr>
        <p:spPr/>
        <p:txBody>
          <a:bodyPr/>
          <a:lstStyle/>
          <a:p>
            <a:r>
              <a:rPr lang="en-US" altLang="zh-CN" dirty="0"/>
              <a:t>Latent Dirichlet Allocation(LDA)</a:t>
            </a:r>
            <a:endParaRPr lang="zh-CN" altLang="en-US" dirty="0"/>
          </a:p>
        </p:txBody>
      </p:sp>
      <p:sp>
        <p:nvSpPr>
          <p:cNvPr id="3" name="内容占位符 2">
            <a:extLst>
              <a:ext uri="{FF2B5EF4-FFF2-40B4-BE49-F238E27FC236}">
                <a16:creationId xmlns:a16="http://schemas.microsoft.com/office/drawing/2014/main" id="{3734AB08-13FE-490F-9AA2-7C2B5221BE03}"/>
              </a:ext>
            </a:extLst>
          </p:cNvPr>
          <p:cNvSpPr>
            <a:spLocks noGrp="1"/>
          </p:cNvSpPr>
          <p:nvPr>
            <p:ph idx="1"/>
          </p:nvPr>
        </p:nvSpPr>
        <p:spPr>
          <a:xfrm>
            <a:off x="501121" y="1330960"/>
            <a:ext cx="8876241" cy="5184140"/>
          </a:xfrm>
        </p:spPr>
        <p:txBody>
          <a:bodyPr/>
          <a:lstStyle/>
          <a:p>
            <a:r>
              <a:rPr lang="en-US" altLang="zh-CN" dirty="0"/>
              <a:t>Example:</a:t>
            </a:r>
          </a:p>
          <a:p>
            <a:r>
              <a:rPr lang="en-US" altLang="zh-CN" dirty="0"/>
              <a:t>There are two topics in total.</a:t>
            </a:r>
          </a:p>
          <a:p>
            <a:r>
              <a:rPr lang="en-US" altLang="zh-CN" dirty="0"/>
              <a:t>Doc 1: Basketball Soccer</a:t>
            </a:r>
          </a:p>
          <a:p>
            <a:r>
              <a:rPr lang="en-US" altLang="zh-CN" dirty="0"/>
              <a:t>Doc 2: Basketball Tennis</a:t>
            </a:r>
          </a:p>
          <a:p>
            <a:r>
              <a:rPr lang="en-US" altLang="zh-CN" dirty="0"/>
              <a:t>Doc 3: Cat Dog</a:t>
            </a:r>
          </a:p>
          <a:p>
            <a:r>
              <a:rPr lang="en-US" altLang="zh-CN" dirty="0"/>
              <a:t>Doc 4: Cat Bird</a:t>
            </a:r>
          </a:p>
          <a:p>
            <a:endParaRPr lang="en-US" altLang="zh-CN" dirty="0"/>
          </a:p>
          <a:p>
            <a:endParaRPr lang="en-US" altLang="zh-CN" dirty="0"/>
          </a:p>
          <a:p>
            <a:endParaRPr lang="en-US" altLang="zh-CN" dirty="0"/>
          </a:p>
          <a:p>
            <a:endParaRPr lang="en-US" altLang="zh-CN" dirty="0"/>
          </a:p>
          <a:p>
            <a:pPr marL="0" indent="0" algn="r">
              <a:buNone/>
            </a:pPr>
            <a:r>
              <a:rPr lang="en-US" altLang="zh-CN" dirty="0"/>
              <a:t>Generating topic distribution and word distribution</a:t>
            </a:r>
            <a:endParaRPr lang="zh-CN" altLang="en-US" dirty="0"/>
          </a:p>
        </p:txBody>
      </p:sp>
      <p:graphicFrame>
        <p:nvGraphicFramePr>
          <p:cNvPr id="5" name="表格 4">
            <a:extLst>
              <a:ext uri="{FF2B5EF4-FFF2-40B4-BE49-F238E27FC236}">
                <a16:creationId xmlns:a16="http://schemas.microsoft.com/office/drawing/2014/main" id="{A4ED83E2-CCBE-4731-9CD1-82A856AB73F9}"/>
              </a:ext>
            </a:extLst>
          </p:cNvPr>
          <p:cNvGraphicFramePr>
            <a:graphicFrameLocks noGrp="1"/>
          </p:cNvGraphicFramePr>
          <p:nvPr>
            <p:extLst>
              <p:ext uri="{D42A27DB-BD31-4B8C-83A1-F6EECF244321}">
                <p14:modId xmlns:p14="http://schemas.microsoft.com/office/powerpoint/2010/main" val="3953217686"/>
              </p:ext>
            </p:extLst>
          </p:nvPr>
        </p:nvGraphicFramePr>
        <p:xfrm>
          <a:off x="4186065" y="1330960"/>
          <a:ext cx="5034135" cy="2346960"/>
        </p:xfrm>
        <a:graphic>
          <a:graphicData uri="http://schemas.openxmlformats.org/drawingml/2006/table">
            <a:tbl>
              <a:tblPr firstRow="1" bandRow="1">
                <a:tableStyleId>{5C22544A-7EE6-4342-B048-85BDC9FD1C3A}</a:tableStyleId>
              </a:tblPr>
              <a:tblGrid>
                <a:gridCol w="1328718">
                  <a:extLst>
                    <a:ext uri="{9D8B030D-6E8A-4147-A177-3AD203B41FA5}">
                      <a16:colId xmlns:a16="http://schemas.microsoft.com/office/drawing/2014/main" val="1545146452"/>
                    </a:ext>
                  </a:extLst>
                </a:gridCol>
                <a:gridCol w="1779058">
                  <a:extLst>
                    <a:ext uri="{9D8B030D-6E8A-4147-A177-3AD203B41FA5}">
                      <a16:colId xmlns:a16="http://schemas.microsoft.com/office/drawing/2014/main" val="486009307"/>
                    </a:ext>
                  </a:extLst>
                </a:gridCol>
                <a:gridCol w="1926359">
                  <a:extLst>
                    <a:ext uri="{9D8B030D-6E8A-4147-A177-3AD203B41FA5}">
                      <a16:colId xmlns:a16="http://schemas.microsoft.com/office/drawing/2014/main" val="3308315901"/>
                    </a:ext>
                  </a:extLst>
                </a:gridCol>
              </a:tblGrid>
              <a:tr h="330336">
                <a:tc>
                  <a:txBody>
                    <a:bodyPr/>
                    <a:lstStyle/>
                    <a:p>
                      <a:endParaRPr lang="zh-CN" altLang="en-US" sz="1600" dirty="0"/>
                    </a:p>
                  </a:txBody>
                  <a:tcPr/>
                </a:tc>
                <a:tc>
                  <a:txBody>
                    <a:bodyPr/>
                    <a:lstStyle/>
                    <a:p>
                      <a:pPr algn="ctr"/>
                      <a:r>
                        <a:rPr lang="en-US" altLang="zh-CN" sz="1600" dirty="0"/>
                        <a:t>Topic 1(Sport)</a:t>
                      </a:r>
                      <a:endParaRPr lang="zh-CN" altLang="en-US" sz="1600" dirty="0"/>
                    </a:p>
                  </a:txBody>
                  <a:tcPr/>
                </a:tc>
                <a:tc>
                  <a:txBody>
                    <a:bodyPr/>
                    <a:lstStyle/>
                    <a:p>
                      <a:pPr algn="ctr"/>
                      <a:r>
                        <a:rPr lang="en-US" altLang="zh-CN" sz="1600" dirty="0"/>
                        <a:t>Topic 2(Animal)</a:t>
                      </a:r>
                      <a:endParaRPr lang="zh-CN" altLang="en-US" sz="1600" dirty="0"/>
                    </a:p>
                  </a:txBody>
                  <a:tcPr/>
                </a:tc>
                <a:extLst>
                  <a:ext uri="{0D108BD9-81ED-4DB2-BD59-A6C34878D82A}">
                    <a16:rowId xmlns:a16="http://schemas.microsoft.com/office/drawing/2014/main" val="637711600"/>
                  </a:ext>
                </a:extLst>
              </a:tr>
              <a:tr h="330336">
                <a:tc>
                  <a:txBody>
                    <a:bodyPr/>
                    <a:lstStyle/>
                    <a:p>
                      <a:r>
                        <a:rPr lang="en-US" altLang="zh-CN" sz="1600" dirty="0"/>
                        <a:t>Basketball</a:t>
                      </a:r>
                      <a:endParaRPr lang="zh-CN" altLang="en-US" sz="1600" dirty="0"/>
                    </a:p>
                  </a:txBody>
                  <a:tcPr/>
                </a:tc>
                <a:tc>
                  <a:txBody>
                    <a:bodyPr/>
                    <a:lstStyle/>
                    <a:p>
                      <a:pPr algn="ctr"/>
                      <a:r>
                        <a:rPr lang="en-US" altLang="zh-CN" sz="1600" dirty="0"/>
                        <a:t>50%</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4063841549"/>
                  </a:ext>
                </a:extLst>
              </a:tr>
              <a:tr h="330336">
                <a:tc>
                  <a:txBody>
                    <a:bodyPr/>
                    <a:lstStyle/>
                    <a:p>
                      <a:r>
                        <a:rPr lang="en-US" altLang="zh-CN" sz="1600" dirty="0"/>
                        <a:t>Soccer</a:t>
                      </a:r>
                      <a:endParaRPr lang="zh-CN" altLang="en-US" sz="1600" dirty="0"/>
                    </a:p>
                  </a:txBody>
                  <a:tcPr/>
                </a:tc>
                <a:tc>
                  <a:txBody>
                    <a:bodyPr/>
                    <a:lstStyle/>
                    <a:p>
                      <a:pPr algn="ctr"/>
                      <a:r>
                        <a:rPr lang="en-US" altLang="zh-CN" sz="1600" dirty="0"/>
                        <a:t>25%</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1289460803"/>
                  </a:ext>
                </a:extLst>
              </a:tr>
              <a:tr h="330336">
                <a:tc>
                  <a:txBody>
                    <a:bodyPr/>
                    <a:lstStyle/>
                    <a:p>
                      <a:r>
                        <a:rPr lang="en-US" altLang="zh-CN" sz="1600" dirty="0"/>
                        <a:t>Tennis</a:t>
                      </a:r>
                    </a:p>
                  </a:txBody>
                  <a:tcPr/>
                </a:tc>
                <a:tc>
                  <a:txBody>
                    <a:bodyPr/>
                    <a:lstStyle/>
                    <a:p>
                      <a:pPr algn="ctr"/>
                      <a:r>
                        <a:rPr lang="en-US" altLang="zh-CN" sz="1600" dirty="0"/>
                        <a:t>25%</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4207038942"/>
                  </a:ext>
                </a:extLst>
              </a:tr>
              <a:tr h="330336">
                <a:tc>
                  <a:txBody>
                    <a:bodyPr/>
                    <a:lstStyle/>
                    <a:p>
                      <a:r>
                        <a:rPr lang="en-US" altLang="zh-CN" sz="1600" dirty="0"/>
                        <a:t>Cat</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50%</a:t>
                      </a:r>
                      <a:endParaRPr lang="zh-CN" altLang="en-US" sz="1600" dirty="0"/>
                    </a:p>
                  </a:txBody>
                  <a:tcPr/>
                </a:tc>
                <a:extLst>
                  <a:ext uri="{0D108BD9-81ED-4DB2-BD59-A6C34878D82A}">
                    <a16:rowId xmlns:a16="http://schemas.microsoft.com/office/drawing/2014/main" val="2192579505"/>
                  </a:ext>
                </a:extLst>
              </a:tr>
              <a:tr h="330336">
                <a:tc>
                  <a:txBody>
                    <a:bodyPr/>
                    <a:lstStyle/>
                    <a:p>
                      <a:r>
                        <a:rPr lang="en-US" altLang="zh-CN" sz="1600" dirty="0"/>
                        <a:t>Dog</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25%</a:t>
                      </a:r>
                      <a:endParaRPr lang="zh-CN" altLang="en-US" sz="1600" dirty="0"/>
                    </a:p>
                  </a:txBody>
                  <a:tcPr/>
                </a:tc>
                <a:extLst>
                  <a:ext uri="{0D108BD9-81ED-4DB2-BD59-A6C34878D82A}">
                    <a16:rowId xmlns:a16="http://schemas.microsoft.com/office/drawing/2014/main" val="2149911265"/>
                  </a:ext>
                </a:extLst>
              </a:tr>
              <a:tr h="330336">
                <a:tc>
                  <a:txBody>
                    <a:bodyPr/>
                    <a:lstStyle/>
                    <a:p>
                      <a:r>
                        <a:rPr lang="en-US" altLang="zh-CN" sz="1600" dirty="0"/>
                        <a:t>Bird</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25%</a:t>
                      </a:r>
                      <a:endParaRPr lang="zh-CN" altLang="en-US" sz="1600" dirty="0"/>
                    </a:p>
                  </a:txBody>
                  <a:tcPr/>
                </a:tc>
                <a:extLst>
                  <a:ext uri="{0D108BD9-81ED-4DB2-BD59-A6C34878D82A}">
                    <a16:rowId xmlns:a16="http://schemas.microsoft.com/office/drawing/2014/main" val="2663089754"/>
                  </a:ext>
                </a:extLst>
              </a:tr>
            </a:tbl>
          </a:graphicData>
        </a:graphic>
      </p:graphicFrame>
      <p:graphicFrame>
        <p:nvGraphicFramePr>
          <p:cNvPr id="6" name="表格 5">
            <a:extLst>
              <a:ext uri="{FF2B5EF4-FFF2-40B4-BE49-F238E27FC236}">
                <a16:creationId xmlns:a16="http://schemas.microsoft.com/office/drawing/2014/main" id="{160CA6E9-A36A-4241-A08D-36886ABB51DD}"/>
              </a:ext>
            </a:extLst>
          </p:cNvPr>
          <p:cNvGraphicFramePr>
            <a:graphicFrameLocks noGrp="1"/>
          </p:cNvGraphicFramePr>
          <p:nvPr>
            <p:extLst>
              <p:ext uri="{D42A27DB-BD31-4B8C-83A1-F6EECF244321}">
                <p14:modId xmlns:p14="http://schemas.microsoft.com/office/powerpoint/2010/main" val="1983931765"/>
              </p:ext>
            </p:extLst>
          </p:nvPr>
        </p:nvGraphicFramePr>
        <p:xfrm>
          <a:off x="4186065" y="3675697"/>
          <a:ext cx="5034136" cy="1676400"/>
        </p:xfrm>
        <a:graphic>
          <a:graphicData uri="http://schemas.openxmlformats.org/drawingml/2006/table">
            <a:tbl>
              <a:tblPr firstRow="1" bandRow="1">
                <a:tableStyleId>{5C22544A-7EE6-4342-B048-85BDC9FD1C3A}</a:tableStyleId>
              </a:tblPr>
              <a:tblGrid>
                <a:gridCol w="1328719">
                  <a:extLst>
                    <a:ext uri="{9D8B030D-6E8A-4147-A177-3AD203B41FA5}">
                      <a16:colId xmlns:a16="http://schemas.microsoft.com/office/drawing/2014/main" val="1545146452"/>
                    </a:ext>
                  </a:extLst>
                </a:gridCol>
                <a:gridCol w="1779058">
                  <a:extLst>
                    <a:ext uri="{9D8B030D-6E8A-4147-A177-3AD203B41FA5}">
                      <a16:colId xmlns:a16="http://schemas.microsoft.com/office/drawing/2014/main" val="486009307"/>
                    </a:ext>
                  </a:extLst>
                </a:gridCol>
                <a:gridCol w="1926359">
                  <a:extLst>
                    <a:ext uri="{9D8B030D-6E8A-4147-A177-3AD203B41FA5}">
                      <a16:colId xmlns:a16="http://schemas.microsoft.com/office/drawing/2014/main" val="3308315901"/>
                    </a:ext>
                  </a:extLst>
                </a:gridCol>
              </a:tblGrid>
              <a:tr h="334959">
                <a:tc>
                  <a:txBody>
                    <a:bodyPr/>
                    <a:lstStyle/>
                    <a:p>
                      <a:endParaRPr lang="zh-CN" altLang="en-US" sz="1600" dirty="0"/>
                    </a:p>
                  </a:txBody>
                  <a:tcPr/>
                </a:tc>
                <a:tc>
                  <a:txBody>
                    <a:bodyPr/>
                    <a:lstStyle/>
                    <a:p>
                      <a:pPr algn="ctr"/>
                      <a:r>
                        <a:rPr lang="en-US" altLang="zh-CN" sz="1600" dirty="0"/>
                        <a:t>Topic 1(Sport)</a:t>
                      </a:r>
                      <a:endParaRPr lang="zh-CN" altLang="en-US" sz="1600" dirty="0"/>
                    </a:p>
                  </a:txBody>
                  <a:tcPr/>
                </a:tc>
                <a:tc>
                  <a:txBody>
                    <a:bodyPr/>
                    <a:lstStyle/>
                    <a:p>
                      <a:pPr algn="ctr"/>
                      <a:r>
                        <a:rPr lang="en-US" altLang="zh-CN" sz="1600" dirty="0"/>
                        <a:t>Topic 2(Animal)</a:t>
                      </a:r>
                      <a:endParaRPr lang="zh-CN" altLang="en-US" sz="1600" dirty="0"/>
                    </a:p>
                  </a:txBody>
                  <a:tcPr/>
                </a:tc>
                <a:extLst>
                  <a:ext uri="{0D108BD9-81ED-4DB2-BD59-A6C34878D82A}">
                    <a16:rowId xmlns:a16="http://schemas.microsoft.com/office/drawing/2014/main" val="637711600"/>
                  </a:ext>
                </a:extLst>
              </a:tr>
              <a:tr h="334959">
                <a:tc>
                  <a:txBody>
                    <a:bodyPr/>
                    <a:lstStyle/>
                    <a:p>
                      <a:r>
                        <a:rPr lang="en-US" altLang="zh-CN" sz="1600" dirty="0"/>
                        <a:t>Doc 1</a:t>
                      </a:r>
                      <a:endParaRPr lang="zh-CN" altLang="en-US" sz="1600" dirty="0"/>
                    </a:p>
                  </a:txBody>
                  <a:tcPr/>
                </a:tc>
                <a:tc>
                  <a:txBody>
                    <a:bodyPr/>
                    <a:lstStyle/>
                    <a:p>
                      <a:pPr algn="ctr"/>
                      <a:r>
                        <a:rPr lang="en-US" altLang="zh-CN" sz="1600" dirty="0"/>
                        <a:t>100%</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4063841549"/>
                  </a:ext>
                </a:extLst>
              </a:tr>
              <a:tr h="334959">
                <a:tc>
                  <a:txBody>
                    <a:bodyPr/>
                    <a:lstStyle/>
                    <a:p>
                      <a:r>
                        <a:rPr lang="en-US" altLang="zh-CN" sz="1600" dirty="0"/>
                        <a:t>Doc 2</a:t>
                      </a:r>
                      <a:endParaRPr lang="zh-CN" altLang="en-US" sz="1600" dirty="0"/>
                    </a:p>
                  </a:txBody>
                  <a:tcPr/>
                </a:tc>
                <a:tc>
                  <a:txBody>
                    <a:bodyPr/>
                    <a:lstStyle/>
                    <a:p>
                      <a:pPr algn="ctr"/>
                      <a:r>
                        <a:rPr lang="en-US" altLang="zh-CN" sz="1600" dirty="0"/>
                        <a:t>100%</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1289460803"/>
                  </a:ext>
                </a:extLst>
              </a:tr>
              <a:tr h="334959">
                <a:tc>
                  <a:txBody>
                    <a:bodyPr/>
                    <a:lstStyle/>
                    <a:p>
                      <a:r>
                        <a:rPr lang="en-US" altLang="zh-CN" sz="1600" dirty="0"/>
                        <a:t>Doc 3</a:t>
                      </a:r>
                    </a:p>
                  </a:txBody>
                  <a:tcPr/>
                </a:tc>
                <a:tc>
                  <a:txBody>
                    <a:bodyPr/>
                    <a:lstStyle/>
                    <a:p>
                      <a:pPr algn="ctr"/>
                      <a:r>
                        <a:rPr lang="en-US" altLang="zh-CN" sz="1600" dirty="0"/>
                        <a:t>0</a:t>
                      </a:r>
                      <a:endParaRPr lang="zh-CN" altLang="en-US" sz="1600" dirty="0"/>
                    </a:p>
                  </a:txBody>
                  <a:tcPr/>
                </a:tc>
                <a:tc>
                  <a:txBody>
                    <a:bodyPr/>
                    <a:lstStyle/>
                    <a:p>
                      <a:pPr algn="ctr"/>
                      <a:r>
                        <a:rPr lang="en-US" altLang="zh-CN" sz="1600" dirty="0"/>
                        <a:t>100%</a:t>
                      </a:r>
                      <a:endParaRPr lang="zh-CN" altLang="en-US" sz="1600" dirty="0"/>
                    </a:p>
                  </a:txBody>
                  <a:tcPr/>
                </a:tc>
                <a:extLst>
                  <a:ext uri="{0D108BD9-81ED-4DB2-BD59-A6C34878D82A}">
                    <a16:rowId xmlns:a16="http://schemas.microsoft.com/office/drawing/2014/main" val="4207038942"/>
                  </a:ext>
                </a:extLst>
              </a:tr>
              <a:tr h="334959">
                <a:tc>
                  <a:txBody>
                    <a:bodyPr/>
                    <a:lstStyle/>
                    <a:p>
                      <a:r>
                        <a:rPr lang="en-US" altLang="zh-CN" sz="1600" dirty="0"/>
                        <a:t>Doc 4</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100%</a:t>
                      </a:r>
                      <a:endParaRPr lang="zh-CN" altLang="en-US" sz="1600" dirty="0"/>
                    </a:p>
                  </a:txBody>
                  <a:tcPr/>
                </a:tc>
                <a:extLst>
                  <a:ext uri="{0D108BD9-81ED-4DB2-BD59-A6C34878D82A}">
                    <a16:rowId xmlns:a16="http://schemas.microsoft.com/office/drawing/2014/main" val="2192579505"/>
                  </a:ext>
                </a:extLst>
              </a:tr>
            </a:tbl>
          </a:graphicData>
        </a:graphic>
      </p:graphicFrame>
    </p:spTree>
    <p:extLst>
      <p:ext uri="{BB962C8B-B14F-4D97-AF65-F5344CB8AC3E}">
        <p14:creationId xmlns:p14="http://schemas.microsoft.com/office/powerpoint/2010/main" val="1221484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E79FF3-BA68-4D6D-985E-A65A44CC9E9A}"/>
              </a:ext>
            </a:extLst>
          </p:cNvPr>
          <p:cNvSpPr>
            <a:spLocks noGrp="1"/>
          </p:cNvSpPr>
          <p:nvPr>
            <p:ph type="title"/>
          </p:nvPr>
        </p:nvSpPr>
        <p:spPr/>
        <p:txBody>
          <a:bodyPr/>
          <a:lstStyle/>
          <a:p>
            <a:r>
              <a:rPr lang="en-US" altLang="zh-CN" dirty="0"/>
              <a:t>Latent Dirichlet Allocation(LDA)</a:t>
            </a:r>
            <a:endParaRPr lang="zh-CN" altLang="en-US" dirty="0"/>
          </a:p>
        </p:txBody>
      </p:sp>
      <p:sp>
        <p:nvSpPr>
          <p:cNvPr id="3" name="内容占位符 2">
            <a:extLst>
              <a:ext uri="{FF2B5EF4-FFF2-40B4-BE49-F238E27FC236}">
                <a16:creationId xmlns:a16="http://schemas.microsoft.com/office/drawing/2014/main" id="{4756A1E4-1159-4C78-8F6C-33001D5B6A20}"/>
              </a:ext>
            </a:extLst>
          </p:cNvPr>
          <p:cNvSpPr>
            <a:spLocks noGrp="1"/>
          </p:cNvSpPr>
          <p:nvPr>
            <p:ph idx="1"/>
          </p:nvPr>
        </p:nvSpPr>
        <p:spPr>
          <a:xfrm>
            <a:off x="677334" y="2160589"/>
            <a:ext cx="3547004" cy="3880773"/>
          </a:xfrm>
        </p:spPr>
        <p:txBody>
          <a:bodyPr/>
          <a:lstStyle/>
          <a:p>
            <a:r>
              <a:rPr lang="en-US" altLang="zh-CN" dirty="0"/>
              <a:t>If we have a new document, doc 5, we can make a prediction.</a:t>
            </a:r>
          </a:p>
          <a:p>
            <a:r>
              <a:rPr lang="en-US" altLang="zh-CN" dirty="0"/>
              <a:t>Doc 5: Basketball Cat Dog</a:t>
            </a:r>
          </a:p>
          <a:p>
            <a:r>
              <a:rPr lang="en-US" altLang="zh-CN" dirty="0"/>
              <a:t>Then Doc 5 is 33% of Topic 1 and 67% of Topic 2 according to our distribution.</a:t>
            </a:r>
          </a:p>
        </p:txBody>
      </p:sp>
      <p:graphicFrame>
        <p:nvGraphicFramePr>
          <p:cNvPr id="4" name="表格 3">
            <a:extLst>
              <a:ext uri="{FF2B5EF4-FFF2-40B4-BE49-F238E27FC236}">
                <a16:creationId xmlns:a16="http://schemas.microsoft.com/office/drawing/2014/main" id="{60484AC2-8E72-49E1-89EE-D5B3B597595E}"/>
              </a:ext>
            </a:extLst>
          </p:cNvPr>
          <p:cNvGraphicFramePr>
            <a:graphicFrameLocks noGrp="1"/>
          </p:cNvGraphicFramePr>
          <p:nvPr>
            <p:extLst>
              <p:ext uri="{D42A27DB-BD31-4B8C-83A1-F6EECF244321}">
                <p14:modId xmlns:p14="http://schemas.microsoft.com/office/powerpoint/2010/main" val="2492763825"/>
              </p:ext>
            </p:extLst>
          </p:nvPr>
        </p:nvGraphicFramePr>
        <p:xfrm>
          <a:off x="4262268" y="1669103"/>
          <a:ext cx="5034135" cy="2346960"/>
        </p:xfrm>
        <a:graphic>
          <a:graphicData uri="http://schemas.openxmlformats.org/drawingml/2006/table">
            <a:tbl>
              <a:tblPr firstRow="1" bandRow="1">
                <a:tableStyleId>{5C22544A-7EE6-4342-B048-85BDC9FD1C3A}</a:tableStyleId>
              </a:tblPr>
              <a:tblGrid>
                <a:gridCol w="1328718">
                  <a:extLst>
                    <a:ext uri="{9D8B030D-6E8A-4147-A177-3AD203B41FA5}">
                      <a16:colId xmlns:a16="http://schemas.microsoft.com/office/drawing/2014/main" val="1545146452"/>
                    </a:ext>
                  </a:extLst>
                </a:gridCol>
                <a:gridCol w="1779058">
                  <a:extLst>
                    <a:ext uri="{9D8B030D-6E8A-4147-A177-3AD203B41FA5}">
                      <a16:colId xmlns:a16="http://schemas.microsoft.com/office/drawing/2014/main" val="486009307"/>
                    </a:ext>
                  </a:extLst>
                </a:gridCol>
                <a:gridCol w="1926359">
                  <a:extLst>
                    <a:ext uri="{9D8B030D-6E8A-4147-A177-3AD203B41FA5}">
                      <a16:colId xmlns:a16="http://schemas.microsoft.com/office/drawing/2014/main" val="3308315901"/>
                    </a:ext>
                  </a:extLst>
                </a:gridCol>
              </a:tblGrid>
              <a:tr h="330336">
                <a:tc>
                  <a:txBody>
                    <a:bodyPr/>
                    <a:lstStyle/>
                    <a:p>
                      <a:endParaRPr lang="zh-CN" altLang="en-US" sz="1600" dirty="0"/>
                    </a:p>
                  </a:txBody>
                  <a:tcPr/>
                </a:tc>
                <a:tc>
                  <a:txBody>
                    <a:bodyPr/>
                    <a:lstStyle/>
                    <a:p>
                      <a:pPr algn="ctr"/>
                      <a:r>
                        <a:rPr lang="en-US" altLang="zh-CN" sz="1600" dirty="0"/>
                        <a:t>Topic 1(Sport)</a:t>
                      </a:r>
                      <a:endParaRPr lang="zh-CN" altLang="en-US" sz="1600" dirty="0"/>
                    </a:p>
                  </a:txBody>
                  <a:tcPr/>
                </a:tc>
                <a:tc>
                  <a:txBody>
                    <a:bodyPr/>
                    <a:lstStyle/>
                    <a:p>
                      <a:pPr algn="ctr"/>
                      <a:r>
                        <a:rPr lang="en-US" altLang="zh-CN" sz="1600" dirty="0"/>
                        <a:t>Topic 2(Animal)</a:t>
                      </a:r>
                      <a:endParaRPr lang="zh-CN" altLang="en-US" sz="1600" dirty="0"/>
                    </a:p>
                  </a:txBody>
                  <a:tcPr/>
                </a:tc>
                <a:extLst>
                  <a:ext uri="{0D108BD9-81ED-4DB2-BD59-A6C34878D82A}">
                    <a16:rowId xmlns:a16="http://schemas.microsoft.com/office/drawing/2014/main" val="637711600"/>
                  </a:ext>
                </a:extLst>
              </a:tr>
              <a:tr h="330336">
                <a:tc>
                  <a:txBody>
                    <a:bodyPr/>
                    <a:lstStyle/>
                    <a:p>
                      <a:r>
                        <a:rPr lang="en-US" altLang="zh-CN" sz="1600" dirty="0"/>
                        <a:t>Basketball</a:t>
                      </a:r>
                      <a:endParaRPr lang="zh-CN" altLang="en-US" sz="1600" dirty="0"/>
                    </a:p>
                  </a:txBody>
                  <a:tcPr/>
                </a:tc>
                <a:tc>
                  <a:txBody>
                    <a:bodyPr/>
                    <a:lstStyle/>
                    <a:p>
                      <a:pPr algn="ctr"/>
                      <a:r>
                        <a:rPr lang="en-US" altLang="zh-CN" sz="1600" dirty="0"/>
                        <a:t>50%</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4063841549"/>
                  </a:ext>
                </a:extLst>
              </a:tr>
              <a:tr h="330336">
                <a:tc>
                  <a:txBody>
                    <a:bodyPr/>
                    <a:lstStyle/>
                    <a:p>
                      <a:r>
                        <a:rPr lang="en-US" altLang="zh-CN" sz="1600" dirty="0"/>
                        <a:t>Soccer</a:t>
                      </a:r>
                      <a:endParaRPr lang="zh-CN" altLang="en-US" sz="1600" dirty="0"/>
                    </a:p>
                  </a:txBody>
                  <a:tcPr/>
                </a:tc>
                <a:tc>
                  <a:txBody>
                    <a:bodyPr/>
                    <a:lstStyle/>
                    <a:p>
                      <a:pPr algn="ctr"/>
                      <a:r>
                        <a:rPr lang="en-US" altLang="zh-CN" sz="1600" dirty="0"/>
                        <a:t>25%</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1289460803"/>
                  </a:ext>
                </a:extLst>
              </a:tr>
              <a:tr h="330336">
                <a:tc>
                  <a:txBody>
                    <a:bodyPr/>
                    <a:lstStyle/>
                    <a:p>
                      <a:r>
                        <a:rPr lang="en-US" altLang="zh-CN" sz="1600" dirty="0"/>
                        <a:t>Tennis</a:t>
                      </a:r>
                    </a:p>
                  </a:txBody>
                  <a:tcPr/>
                </a:tc>
                <a:tc>
                  <a:txBody>
                    <a:bodyPr/>
                    <a:lstStyle/>
                    <a:p>
                      <a:pPr algn="ctr"/>
                      <a:r>
                        <a:rPr lang="en-US" altLang="zh-CN" sz="1600" dirty="0"/>
                        <a:t>25%</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4207038942"/>
                  </a:ext>
                </a:extLst>
              </a:tr>
              <a:tr h="330336">
                <a:tc>
                  <a:txBody>
                    <a:bodyPr/>
                    <a:lstStyle/>
                    <a:p>
                      <a:r>
                        <a:rPr lang="en-US" altLang="zh-CN" sz="1600" dirty="0"/>
                        <a:t>Cat</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50%</a:t>
                      </a:r>
                      <a:endParaRPr lang="zh-CN" altLang="en-US" sz="1600" dirty="0"/>
                    </a:p>
                  </a:txBody>
                  <a:tcPr/>
                </a:tc>
                <a:extLst>
                  <a:ext uri="{0D108BD9-81ED-4DB2-BD59-A6C34878D82A}">
                    <a16:rowId xmlns:a16="http://schemas.microsoft.com/office/drawing/2014/main" val="2192579505"/>
                  </a:ext>
                </a:extLst>
              </a:tr>
              <a:tr h="330336">
                <a:tc>
                  <a:txBody>
                    <a:bodyPr/>
                    <a:lstStyle/>
                    <a:p>
                      <a:r>
                        <a:rPr lang="en-US" altLang="zh-CN" sz="1600" dirty="0"/>
                        <a:t>Dog</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25%</a:t>
                      </a:r>
                      <a:endParaRPr lang="zh-CN" altLang="en-US" sz="1600" dirty="0"/>
                    </a:p>
                  </a:txBody>
                  <a:tcPr/>
                </a:tc>
                <a:extLst>
                  <a:ext uri="{0D108BD9-81ED-4DB2-BD59-A6C34878D82A}">
                    <a16:rowId xmlns:a16="http://schemas.microsoft.com/office/drawing/2014/main" val="2149911265"/>
                  </a:ext>
                </a:extLst>
              </a:tr>
              <a:tr h="330336">
                <a:tc>
                  <a:txBody>
                    <a:bodyPr/>
                    <a:lstStyle/>
                    <a:p>
                      <a:r>
                        <a:rPr lang="en-US" altLang="zh-CN" sz="1600" dirty="0"/>
                        <a:t>Bird</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25%</a:t>
                      </a:r>
                      <a:endParaRPr lang="zh-CN" altLang="en-US" sz="1600" dirty="0"/>
                    </a:p>
                  </a:txBody>
                  <a:tcPr/>
                </a:tc>
                <a:extLst>
                  <a:ext uri="{0D108BD9-81ED-4DB2-BD59-A6C34878D82A}">
                    <a16:rowId xmlns:a16="http://schemas.microsoft.com/office/drawing/2014/main" val="2663089754"/>
                  </a:ext>
                </a:extLst>
              </a:tr>
            </a:tbl>
          </a:graphicData>
        </a:graphic>
      </p:graphicFrame>
      <p:graphicFrame>
        <p:nvGraphicFramePr>
          <p:cNvPr id="5" name="表格 4">
            <a:extLst>
              <a:ext uri="{FF2B5EF4-FFF2-40B4-BE49-F238E27FC236}">
                <a16:creationId xmlns:a16="http://schemas.microsoft.com/office/drawing/2014/main" id="{D6B6855E-1289-4171-A727-58D02C9D3108}"/>
              </a:ext>
            </a:extLst>
          </p:cNvPr>
          <p:cNvGraphicFramePr>
            <a:graphicFrameLocks noGrp="1"/>
          </p:cNvGraphicFramePr>
          <p:nvPr>
            <p:extLst>
              <p:ext uri="{D42A27DB-BD31-4B8C-83A1-F6EECF244321}">
                <p14:modId xmlns:p14="http://schemas.microsoft.com/office/powerpoint/2010/main" val="3213673465"/>
              </p:ext>
            </p:extLst>
          </p:nvPr>
        </p:nvGraphicFramePr>
        <p:xfrm>
          <a:off x="4262268" y="4013840"/>
          <a:ext cx="5034136" cy="1676400"/>
        </p:xfrm>
        <a:graphic>
          <a:graphicData uri="http://schemas.openxmlformats.org/drawingml/2006/table">
            <a:tbl>
              <a:tblPr firstRow="1" bandRow="1">
                <a:tableStyleId>{5C22544A-7EE6-4342-B048-85BDC9FD1C3A}</a:tableStyleId>
              </a:tblPr>
              <a:tblGrid>
                <a:gridCol w="1328719">
                  <a:extLst>
                    <a:ext uri="{9D8B030D-6E8A-4147-A177-3AD203B41FA5}">
                      <a16:colId xmlns:a16="http://schemas.microsoft.com/office/drawing/2014/main" val="1545146452"/>
                    </a:ext>
                  </a:extLst>
                </a:gridCol>
                <a:gridCol w="1779058">
                  <a:extLst>
                    <a:ext uri="{9D8B030D-6E8A-4147-A177-3AD203B41FA5}">
                      <a16:colId xmlns:a16="http://schemas.microsoft.com/office/drawing/2014/main" val="486009307"/>
                    </a:ext>
                  </a:extLst>
                </a:gridCol>
                <a:gridCol w="1926359">
                  <a:extLst>
                    <a:ext uri="{9D8B030D-6E8A-4147-A177-3AD203B41FA5}">
                      <a16:colId xmlns:a16="http://schemas.microsoft.com/office/drawing/2014/main" val="3308315901"/>
                    </a:ext>
                  </a:extLst>
                </a:gridCol>
              </a:tblGrid>
              <a:tr h="334959">
                <a:tc>
                  <a:txBody>
                    <a:bodyPr/>
                    <a:lstStyle/>
                    <a:p>
                      <a:endParaRPr lang="zh-CN" altLang="en-US" sz="1600" dirty="0"/>
                    </a:p>
                  </a:txBody>
                  <a:tcPr/>
                </a:tc>
                <a:tc>
                  <a:txBody>
                    <a:bodyPr/>
                    <a:lstStyle/>
                    <a:p>
                      <a:pPr algn="ctr"/>
                      <a:r>
                        <a:rPr lang="en-US" altLang="zh-CN" sz="1600" dirty="0"/>
                        <a:t>Topic 1(Sport)</a:t>
                      </a:r>
                      <a:endParaRPr lang="zh-CN" altLang="en-US" sz="1600" dirty="0"/>
                    </a:p>
                  </a:txBody>
                  <a:tcPr/>
                </a:tc>
                <a:tc>
                  <a:txBody>
                    <a:bodyPr/>
                    <a:lstStyle/>
                    <a:p>
                      <a:pPr algn="ctr"/>
                      <a:r>
                        <a:rPr lang="en-US" altLang="zh-CN" sz="1600" dirty="0"/>
                        <a:t>Topic 2(Animal)</a:t>
                      </a:r>
                      <a:endParaRPr lang="zh-CN" altLang="en-US" sz="1600" dirty="0"/>
                    </a:p>
                  </a:txBody>
                  <a:tcPr/>
                </a:tc>
                <a:extLst>
                  <a:ext uri="{0D108BD9-81ED-4DB2-BD59-A6C34878D82A}">
                    <a16:rowId xmlns:a16="http://schemas.microsoft.com/office/drawing/2014/main" val="637711600"/>
                  </a:ext>
                </a:extLst>
              </a:tr>
              <a:tr h="334959">
                <a:tc>
                  <a:txBody>
                    <a:bodyPr/>
                    <a:lstStyle/>
                    <a:p>
                      <a:r>
                        <a:rPr lang="en-US" altLang="zh-CN" sz="1600" dirty="0"/>
                        <a:t>Doc 1</a:t>
                      </a:r>
                      <a:endParaRPr lang="zh-CN" altLang="en-US" sz="1600" dirty="0"/>
                    </a:p>
                  </a:txBody>
                  <a:tcPr/>
                </a:tc>
                <a:tc>
                  <a:txBody>
                    <a:bodyPr/>
                    <a:lstStyle/>
                    <a:p>
                      <a:pPr algn="ctr"/>
                      <a:r>
                        <a:rPr lang="en-US" altLang="zh-CN" sz="1600" dirty="0"/>
                        <a:t>100%</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4063841549"/>
                  </a:ext>
                </a:extLst>
              </a:tr>
              <a:tr h="334959">
                <a:tc>
                  <a:txBody>
                    <a:bodyPr/>
                    <a:lstStyle/>
                    <a:p>
                      <a:r>
                        <a:rPr lang="en-US" altLang="zh-CN" sz="1600" dirty="0"/>
                        <a:t>Doc 2</a:t>
                      </a:r>
                      <a:endParaRPr lang="zh-CN" altLang="en-US" sz="1600" dirty="0"/>
                    </a:p>
                  </a:txBody>
                  <a:tcPr/>
                </a:tc>
                <a:tc>
                  <a:txBody>
                    <a:bodyPr/>
                    <a:lstStyle/>
                    <a:p>
                      <a:pPr algn="ctr"/>
                      <a:r>
                        <a:rPr lang="en-US" altLang="zh-CN" sz="1600" dirty="0"/>
                        <a:t>100%</a:t>
                      </a:r>
                      <a:endParaRPr lang="zh-CN" altLang="en-US" sz="1600" dirty="0"/>
                    </a:p>
                  </a:txBody>
                  <a:tcPr/>
                </a:tc>
                <a:tc>
                  <a:txBody>
                    <a:bodyPr/>
                    <a:lstStyle/>
                    <a:p>
                      <a:pPr algn="ctr"/>
                      <a:r>
                        <a:rPr lang="en-US" altLang="zh-CN" sz="1600" dirty="0"/>
                        <a:t>0</a:t>
                      </a:r>
                      <a:endParaRPr lang="zh-CN" altLang="en-US" sz="1600" dirty="0"/>
                    </a:p>
                  </a:txBody>
                  <a:tcPr/>
                </a:tc>
                <a:extLst>
                  <a:ext uri="{0D108BD9-81ED-4DB2-BD59-A6C34878D82A}">
                    <a16:rowId xmlns:a16="http://schemas.microsoft.com/office/drawing/2014/main" val="1289460803"/>
                  </a:ext>
                </a:extLst>
              </a:tr>
              <a:tr h="334959">
                <a:tc>
                  <a:txBody>
                    <a:bodyPr/>
                    <a:lstStyle/>
                    <a:p>
                      <a:r>
                        <a:rPr lang="en-US" altLang="zh-CN" sz="1600" dirty="0"/>
                        <a:t>Doc 3</a:t>
                      </a:r>
                    </a:p>
                  </a:txBody>
                  <a:tcPr/>
                </a:tc>
                <a:tc>
                  <a:txBody>
                    <a:bodyPr/>
                    <a:lstStyle/>
                    <a:p>
                      <a:pPr algn="ctr"/>
                      <a:r>
                        <a:rPr lang="en-US" altLang="zh-CN" sz="1600" dirty="0"/>
                        <a:t>0</a:t>
                      </a:r>
                      <a:endParaRPr lang="zh-CN" altLang="en-US" sz="1600" dirty="0"/>
                    </a:p>
                  </a:txBody>
                  <a:tcPr/>
                </a:tc>
                <a:tc>
                  <a:txBody>
                    <a:bodyPr/>
                    <a:lstStyle/>
                    <a:p>
                      <a:pPr algn="ctr"/>
                      <a:r>
                        <a:rPr lang="en-US" altLang="zh-CN" sz="1600" dirty="0"/>
                        <a:t>100%</a:t>
                      </a:r>
                      <a:endParaRPr lang="zh-CN" altLang="en-US" sz="1600" dirty="0"/>
                    </a:p>
                  </a:txBody>
                  <a:tcPr/>
                </a:tc>
                <a:extLst>
                  <a:ext uri="{0D108BD9-81ED-4DB2-BD59-A6C34878D82A}">
                    <a16:rowId xmlns:a16="http://schemas.microsoft.com/office/drawing/2014/main" val="4207038942"/>
                  </a:ext>
                </a:extLst>
              </a:tr>
              <a:tr h="334959">
                <a:tc>
                  <a:txBody>
                    <a:bodyPr/>
                    <a:lstStyle/>
                    <a:p>
                      <a:r>
                        <a:rPr lang="en-US" altLang="zh-CN" sz="1600" dirty="0"/>
                        <a:t>Doc 4</a:t>
                      </a:r>
                      <a:endParaRPr lang="zh-CN" altLang="en-US" sz="1600" dirty="0"/>
                    </a:p>
                  </a:txBody>
                  <a:tcPr/>
                </a:tc>
                <a:tc>
                  <a:txBody>
                    <a:bodyPr/>
                    <a:lstStyle/>
                    <a:p>
                      <a:pPr algn="ctr"/>
                      <a:r>
                        <a:rPr lang="en-US" altLang="zh-CN" sz="1600" dirty="0"/>
                        <a:t>0</a:t>
                      </a:r>
                      <a:endParaRPr lang="zh-CN" altLang="en-US" sz="1600" dirty="0"/>
                    </a:p>
                  </a:txBody>
                  <a:tcPr/>
                </a:tc>
                <a:tc>
                  <a:txBody>
                    <a:bodyPr/>
                    <a:lstStyle/>
                    <a:p>
                      <a:pPr algn="ctr"/>
                      <a:r>
                        <a:rPr lang="en-US" altLang="zh-CN" sz="1600" dirty="0"/>
                        <a:t>100%</a:t>
                      </a:r>
                      <a:endParaRPr lang="zh-CN" altLang="en-US" sz="1600" dirty="0"/>
                    </a:p>
                  </a:txBody>
                  <a:tcPr/>
                </a:tc>
                <a:extLst>
                  <a:ext uri="{0D108BD9-81ED-4DB2-BD59-A6C34878D82A}">
                    <a16:rowId xmlns:a16="http://schemas.microsoft.com/office/drawing/2014/main" val="2192579505"/>
                  </a:ext>
                </a:extLst>
              </a:tr>
            </a:tbl>
          </a:graphicData>
        </a:graphic>
      </p:graphicFrame>
    </p:spTree>
    <p:extLst>
      <p:ext uri="{BB962C8B-B14F-4D97-AF65-F5344CB8AC3E}">
        <p14:creationId xmlns:p14="http://schemas.microsoft.com/office/powerpoint/2010/main" val="338979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EFD1E-0155-4B08-8328-4F9201320300}"/>
              </a:ext>
            </a:extLst>
          </p:cNvPr>
          <p:cNvSpPr>
            <a:spLocks noGrp="1"/>
          </p:cNvSpPr>
          <p:nvPr>
            <p:ph type="title"/>
          </p:nvPr>
        </p:nvSpPr>
        <p:spPr/>
        <p:txBody>
          <a:bodyPr/>
          <a:lstStyle/>
          <a:p>
            <a:r>
              <a:rPr lang="en-US" altLang="zh-CN" dirty="0"/>
              <a:t>Intuition of LDA in this paper</a:t>
            </a:r>
            <a:endParaRPr lang="zh-CN" altLang="en-US" dirty="0"/>
          </a:p>
        </p:txBody>
      </p:sp>
      <p:sp>
        <p:nvSpPr>
          <p:cNvPr id="3" name="内容占位符 2">
            <a:extLst>
              <a:ext uri="{FF2B5EF4-FFF2-40B4-BE49-F238E27FC236}">
                <a16:creationId xmlns:a16="http://schemas.microsoft.com/office/drawing/2014/main" id="{01EBA451-BCB1-4433-B373-2F8BAD1FEFFD}"/>
              </a:ext>
            </a:extLst>
          </p:cNvPr>
          <p:cNvSpPr>
            <a:spLocks noGrp="1"/>
          </p:cNvSpPr>
          <p:nvPr>
            <p:ph idx="1"/>
          </p:nvPr>
        </p:nvSpPr>
        <p:spPr/>
        <p:txBody>
          <a:bodyPr/>
          <a:lstStyle/>
          <a:p>
            <a:r>
              <a:rPr lang="en-US" altLang="zh-CN" dirty="0"/>
              <a:t>LDA assumes that a document is generated in two steps.</a:t>
            </a:r>
          </a:p>
          <a:p>
            <a:pPr lvl="1"/>
            <a:r>
              <a:rPr lang="en-US" altLang="zh-CN" dirty="0"/>
              <a:t>First, a topic is randomly drawn based on the topic distribution of this document; </a:t>
            </a:r>
          </a:p>
          <a:p>
            <a:pPr lvl="1"/>
            <a:r>
              <a:rPr lang="en-US" altLang="zh-CN" dirty="0"/>
              <a:t>Next, a word is randomly drawn based on the word distribution of the topic selected in the previous step. </a:t>
            </a:r>
          </a:p>
          <a:p>
            <a:pPr lvl="1"/>
            <a:r>
              <a:rPr lang="en-US" altLang="zh-CN" dirty="0"/>
              <a:t>Repeating these two steps word by word generates a complete document. This basic idea of LDA simulates how a human writes a document: He/she has a plan to discuss certain topics first and then selects words to explain each topic.</a:t>
            </a:r>
          </a:p>
          <a:p>
            <a:r>
              <a:rPr lang="en-US" altLang="zh-CN" dirty="0"/>
              <a:t>Intuition: High probability topics are discussed more heavily in the document than low-probability topics, and a zero-probability topic is one that is not discussed in the document at all. Next, each topic is related to words probabilistically. High-probability words in a topic mean that they are more likely to appear in this topic.</a:t>
            </a:r>
          </a:p>
          <a:p>
            <a:pPr lvl="1"/>
            <a:endParaRPr lang="zh-CN" altLang="en-US" dirty="0"/>
          </a:p>
        </p:txBody>
      </p:sp>
    </p:spTree>
    <p:extLst>
      <p:ext uri="{BB962C8B-B14F-4D97-AF65-F5344CB8AC3E}">
        <p14:creationId xmlns:p14="http://schemas.microsoft.com/office/powerpoint/2010/main" val="1955974159"/>
      </p:ext>
    </p:extLst>
  </p:cSld>
  <p:clrMapOvr>
    <a:masterClrMapping/>
  </p:clrMapOvr>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1423</Words>
  <Application>Microsoft Office PowerPoint</Application>
  <PresentationFormat>宽屏</PresentationFormat>
  <Paragraphs>199</Paragraphs>
  <Slides>24</Slides>
  <Notes>2</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24</vt:i4>
      </vt:variant>
    </vt:vector>
  </HeadingPairs>
  <TitlesOfParts>
    <vt:vector size="29" baseType="lpstr">
      <vt:lpstr>等线</vt:lpstr>
      <vt:lpstr>Arial</vt:lpstr>
      <vt:lpstr>Trebuchet MS</vt:lpstr>
      <vt:lpstr>Wingdings 3</vt:lpstr>
      <vt:lpstr>平面</vt:lpstr>
      <vt:lpstr>Analyst Information Discovery and Interpretation Roles:  A Topic Modeling Approach</vt:lpstr>
      <vt:lpstr>Background</vt:lpstr>
      <vt:lpstr>Introduction</vt:lpstr>
      <vt:lpstr>Two Roles of Analysts</vt:lpstr>
      <vt:lpstr>Analyst Reports vs. Conference Calls-What’s new?</vt:lpstr>
      <vt:lpstr>Latent Dirichlet Allocation(LDA)</vt:lpstr>
      <vt:lpstr>Latent Dirichlet Allocation(LDA)</vt:lpstr>
      <vt:lpstr>Latent Dirichlet Allocation(LDA)</vt:lpstr>
      <vt:lpstr>Intuition of LDA in this paper</vt:lpstr>
      <vt:lpstr>Example of High Probability Words in Capital Goods</vt:lpstr>
      <vt:lpstr>Sample  Selection</vt:lpstr>
      <vt:lpstr>Comparison between Two LDA Results</vt:lpstr>
      <vt:lpstr>Do Investors Value Analyst Information Discovery and Interpretation Roles?</vt:lpstr>
      <vt:lpstr>Do Investors Value Analyst Information Discovery and Interpretation Roles?</vt:lpstr>
      <vt:lpstr>Do Investors Value Analyst Information Discovery and Interpretation Roles?</vt:lpstr>
      <vt:lpstr>Do Investors Value Analyst Information Discovery and Interpretation Roles?</vt:lpstr>
      <vt:lpstr>What Determines Investors’ Value of Analyst Information Discovery and Interpretation?</vt:lpstr>
      <vt:lpstr>What Determines Investors’ Value of Analyst Information Discovery and Interpretation?</vt:lpstr>
      <vt:lpstr>Do Investors Value Analysts’ Efforts?</vt:lpstr>
      <vt:lpstr>Do Investors Value Analysts’ Efforts?</vt:lpstr>
      <vt:lpstr>Does Analyst Confirmation Provide Value to Investors?</vt:lpstr>
      <vt:lpstr>Does Analyst Confirmation Provide Value to Investors?</vt:lpstr>
      <vt:lpstr>Conclusion</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Analyst Information Discovery and Interpretation Roles:  A Topic Modeling Approach</dc:title>
  <dc:creator>Kunfeng Zheng</dc:creator>
  <cp:lastModifiedBy>Kunfeng Zheng</cp:lastModifiedBy>
  <cp:revision>25</cp:revision>
  <dcterms:created xsi:type="dcterms:W3CDTF">2019-09-03T03:22:29Z</dcterms:created>
  <dcterms:modified xsi:type="dcterms:W3CDTF">2019-09-03T17:39:03Z</dcterms:modified>
</cp:coreProperties>
</file>